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257" r:id="rId3"/>
    <p:sldId id="304" r:id="rId4"/>
    <p:sldId id="305" r:id="rId5"/>
    <p:sldId id="258" r:id="rId6"/>
    <p:sldId id="259" r:id="rId7"/>
    <p:sldId id="267" r:id="rId8"/>
    <p:sldId id="260" r:id="rId9"/>
    <p:sldId id="261" r:id="rId10"/>
    <p:sldId id="268" r:id="rId11"/>
    <p:sldId id="297" r:id="rId12"/>
    <p:sldId id="262" r:id="rId13"/>
    <p:sldId id="263" r:id="rId14"/>
    <p:sldId id="289" r:id="rId15"/>
    <p:sldId id="290" r:id="rId16"/>
    <p:sldId id="291" r:id="rId17"/>
    <p:sldId id="292" r:id="rId18"/>
    <p:sldId id="269" r:id="rId19"/>
    <p:sldId id="264" r:id="rId20"/>
    <p:sldId id="265" r:id="rId21"/>
    <p:sldId id="266" r:id="rId22"/>
    <p:sldId id="270" r:id="rId23"/>
    <p:sldId id="293" r:id="rId24"/>
    <p:sldId id="294" r:id="rId25"/>
    <p:sldId id="295" r:id="rId26"/>
    <p:sldId id="272" r:id="rId27"/>
    <p:sldId id="273" r:id="rId28"/>
    <p:sldId id="274" r:id="rId29"/>
    <p:sldId id="310" r:id="rId30"/>
    <p:sldId id="275" r:id="rId31"/>
    <p:sldId id="271" r:id="rId32"/>
    <p:sldId id="276" r:id="rId33"/>
    <p:sldId id="277" r:id="rId34"/>
    <p:sldId id="278" r:id="rId35"/>
    <p:sldId id="280" r:id="rId36"/>
    <p:sldId id="279" r:id="rId37"/>
    <p:sldId id="281" r:id="rId38"/>
    <p:sldId id="282" r:id="rId39"/>
    <p:sldId id="283" r:id="rId40"/>
    <p:sldId id="298" r:id="rId41"/>
    <p:sldId id="299" r:id="rId42"/>
    <p:sldId id="285" r:id="rId43"/>
    <p:sldId id="284" r:id="rId44"/>
    <p:sldId id="286" r:id="rId45"/>
    <p:sldId id="300" r:id="rId46"/>
    <p:sldId id="287" r:id="rId47"/>
    <p:sldId id="301" r:id="rId48"/>
    <p:sldId id="288" r:id="rId49"/>
    <p:sldId id="302" r:id="rId50"/>
    <p:sldId id="312" r:id="rId51"/>
    <p:sldId id="306" r:id="rId52"/>
    <p:sldId id="307" r:id="rId53"/>
    <p:sldId id="308" r:id="rId54"/>
    <p:sldId id="309" r:id="rId55"/>
    <p:sldId id="311" r:id="rId56"/>
    <p:sldId id="313" r:id="rId57"/>
    <p:sldId id="314" r:id="rId58"/>
    <p:sldId id="315" r:id="rId59"/>
    <p:sldId id="316" r:id="rId60"/>
    <p:sldId id="317" r:id="rId61"/>
    <p:sldId id="319" r:id="rId62"/>
    <p:sldId id="320" r:id="rId63"/>
    <p:sldId id="321" r:id="rId64"/>
    <p:sldId id="324" r:id="rId65"/>
    <p:sldId id="325" r:id="rId66"/>
    <p:sldId id="322" r:id="rId67"/>
    <p:sldId id="323"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996"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2579BBB-EB64-4B0E-A630-8C919F79CDAA}" type="datetimeFigureOut">
              <a:rPr lang="en-US" smtClean="0"/>
              <a:pPr/>
              <a:t>5/22/2012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0132B32-F89D-454F-AE49-08CD7E09EC3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2579BBB-EB64-4B0E-A630-8C919F79CDAA}" type="datetimeFigureOut">
              <a:rPr lang="en-US" smtClean="0"/>
              <a:pPr/>
              <a:t>5/22/2012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0132B32-F89D-454F-AE49-08CD7E09EC3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2579BBB-EB64-4B0E-A630-8C919F79CDAA}" type="datetimeFigureOut">
              <a:rPr lang="en-US" smtClean="0"/>
              <a:pPr/>
              <a:t>5/22/2012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0132B32-F89D-454F-AE49-08CD7E09EC3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2579BBB-EB64-4B0E-A630-8C919F79CDAA}" type="datetimeFigureOut">
              <a:rPr lang="en-US" smtClean="0"/>
              <a:pPr/>
              <a:t>5/22/2012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0132B32-F89D-454F-AE49-08CD7E09EC31}"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2579BBB-EB64-4B0E-A630-8C919F79CDAA}" type="datetimeFigureOut">
              <a:rPr lang="en-US" smtClean="0"/>
              <a:pPr/>
              <a:t>5/22/2012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0132B32-F89D-454F-AE49-08CD7E09EC31}"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2579BBB-EB64-4B0E-A630-8C919F79CDAA}" type="datetimeFigureOut">
              <a:rPr lang="en-US" smtClean="0"/>
              <a:pPr/>
              <a:t>5/22/2012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0132B32-F89D-454F-AE49-08CD7E09EC31}"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2579BBB-EB64-4B0E-A630-8C919F79CDAA}" type="datetimeFigureOut">
              <a:rPr lang="en-US" smtClean="0"/>
              <a:pPr/>
              <a:t>5/22/2012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20132B32-F89D-454F-AE49-08CD7E09EC3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2579BBB-EB64-4B0E-A630-8C919F79CDAA}" type="datetimeFigureOut">
              <a:rPr lang="en-US" smtClean="0"/>
              <a:pPr/>
              <a:t>5/22/2012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20132B32-F89D-454F-AE49-08CD7E09EC31}"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2579BBB-EB64-4B0E-A630-8C919F79CDAA}" type="datetimeFigureOut">
              <a:rPr lang="en-US" smtClean="0"/>
              <a:pPr/>
              <a:t>5/22/2012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20132B32-F89D-454F-AE49-08CD7E09EC3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B2579BBB-EB64-4B0E-A630-8C919F79CDAA}" type="datetimeFigureOut">
              <a:rPr lang="en-US" smtClean="0"/>
              <a:pPr/>
              <a:t>5/22/2012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0132B32-F89D-454F-AE49-08CD7E09EC3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B2579BBB-EB64-4B0E-A630-8C919F79CDAA}" type="datetimeFigureOut">
              <a:rPr lang="en-US" smtClean="0"/>
              <a:pPr/>
              <a:t>5/22/2012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0132B32-F89D-454F-AE49-08CD7E09EC31}"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2579BBB-EB64-4B0E-A630-8C919F79CDAA}" type="datetimeFigureOut">
              <a:rPr lang="en-US" smtClean="0"/>
              <a:pPr/>
              <a:t>5/22/2012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0132B32-F89D-454F-AE49-08CD7E09EC3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popeswcd.org/weatherstation/" TargetMode="External"/><Relationship Id="rId2" Type="http://schemas.openxmlformats.org/officeDocument/2006/relationships/hyperlink" Target="http://climate.umn.edu/HIDradius/radius.asp"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soils.wisc.edu/uwex.agwx/sun_water" TargetMode="External"/><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ebsoilsurvey.nrcs.usda.gov/app/WebSoilSurvey.aspx"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Irrigation Scheduling using the Checkbook Method</a:t>
            </a:r>
            <a:endParaRPr lang="en-US" dirty="0"/>
          </a:p>
        </p:txBody>
      </p:sp>
      <p:sp>
        <p:nvSpPr>
          <p:cNvPr id="3" name="Subtitle 2"/>
          <p:cNvSpPr>
            <a:spLocks noGrp="1"/>
          </p:cNvSpPr>
          <p:nvPr>
            <p:ph type="subTitle" idx="1"/>
          </p:nvPr>
        </p:nvSpPr>
        <p:spPr/>
        <p:txBody>
          <a:bodyPr/>
          <a:lstStyle/>
          <a:p>
            <a:r>
              <a:rPr lang="en-US" dirty="0" smtClean="0"/>
              <a:t>Matt Fischer</a:t>
            </a:r>
          </a:p>
          <a:p>
            <a:r>
              <a:rPr lang="en-US" dirty="0" smtClean="0"/>
              <a:t>Pope SWCD</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Find field and delineate </a:t>
            </a:r>
            <a:r>
              <a:rPr lang="en-US" dirty="0" smtClean="0">
                <a:solidFill>
                  <a:srgbClr val="FF0000"/>
                </a:solidFill>
              </a:rPr>
              <a:t>Area of Interest</a:t>
            </a:r>
          </a:p>
          <a:p>
            <a:r>
              <a:rPr lang="en-US" dirty="0" smtClean="0"/>
              <a:t>Determine field’s most limiting soil for available water capacity (20% of Field)</a:t>
            </a:r>
          </a:p>
          <a:p>
            <a:pPr lvl="1"/>
            <a:r>
              <a:rPr lang="en-US" dirty="0" smtClean="0"/>
              <a:t>Soil Data Explorer -&gt; Soil Properties and Qualities  -&gt; Soil Physical Properties -&gt; Available Water Capacity</a:t>
            </a:r>
          </a:p>
          <a:p>
            <a:pPr lvl="1"/>
            <a:r>
              <a:rPr lang="en-US" dirty="0" smtClean="0"/>
              <a:t>Top Depth = 0, Bottom Depth = ? (36), Make sure to click on Inches, Click View Rating</a:t>
            </a:r>
          </a:p>
          <a:p>
            <a:endParaRPr lang="en-US" dirty="0"/>
          </a:p>
        </p:txBody>
      </p:sp>
      <p:sp>
        <p:nvSpPr>
          <p:cNvPr id="3" name="Title 2"/>
          <p:cNvSpPr>
            <a:spLocks noGrp="1"/>
          </p:cNvSpPr>
          <p:nvPr>
            <p:ph type="title"/>
          </p:nvPr>
        </p:nvSpPr>
        <p:spPr/>
        <p:txBody>
          <a:bodyPr/>
          <a:lstStyle/>
          <a:p>
            <a:r>
              <a:rPr lang="en-US" dirty="0" smtClean="0"/>
              <a:t>Soils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S_AWC_Page_1.jpg"/>
          <p:cNvPicPr>
            <a:picLocks noChangeAspect="1"/>
          </p:cNvPicPr>
          <p:nvPr/>
        </p:nvPicPr>
        <p:blipFill>
          <a:blip r:embed="rId2" cstate="print"/>
          <a:stretch>
            <a:fillRect/>
          </a:stretch>
        </p:blipFill>
        <p:spPr>
          <a:xfrm>
            <a:off x="136154" y="0"/>
            <a:ext cx="8871692"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S_AWC_Page_2.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S_AWC_2_Page_1.jpg"/>
          <p:cNvPicPr>
            <a:picLocks noChangeAspect="1"/>
          </p:cNvPicPr>
          <p:nvPr/>
        </p:nvPicPr>
        <p:blipFill>
          <a:blip r:embed="rId2" cstate="print"/>
          <a:stretch>
            <a:fillRect/>
          </a:stretch>
        </p:blipFill>
        <p:spPr>
          <a:xfrm>
            <a:off x="136154" y="0"/>
            <a:ext cx="8871692"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S_AWC_2_Page_2.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S_AWC_3_Page_1.jpg"/>
          <p:cNvPicPr>
            <a:picLocks noChangeAspect="1"/>
          </p:cNvPicPr>
          <p:nvPr/>
        </p:nvPicPr>
        <p:blipFill>
          <a:blip r:embed="rId2" cstate="print"/>
          <a:stretch>
            <a:fillRect/>
          </a:stretch>
        </p:blipFill>
        <p:spPr>
          <a:xfrm>
            <a:off x="135211" y="0"/>
            <a:ext cx="8873577"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S_AWC_3_Page_2.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Find field and delineate </a:t>
            </a:r>
            <a:r>
              <a:rPr lang="en-US" dirty="0" smtClean="0">
                <a:solidFill>
                  <a:srgbClr val="FF0000"/>
                </a:solidFill>
              </a:rPr>
              <a:t>Area of Interest</a:t>
            </a:r>
          </a:p>
          <a:p>
            <a:r>
              <a:rPr lang="en-US" dirty="0" smtClean="0"/>
              <a:t>Determine field’s </a:t>
            </a:r>
            <a:r>
              <a:rPr lang="en-US" dirty="0" smtClean="0">
                <a:solidFill>
                  <a:srgbClr val="FF0000"/>
                </a:solidFill>
              </a:rPr>
              <a:t>most limiting </a:t>
            </a:r>
            <a:r>
              <a:rPr lang="en-US" dirty="0" smtClean="0"/>
              <a:t>soil for available water capacity (20% of Field)</a:t>
            </a:r>
          </a:p>
          <a:p>
            <a:pPr lvl="1"/>
            <a:r>
              <a:rPr lang="en-US" dirty="0" smtClean="0"/>
              <a:t>Soil Data Explorer -&gt; Soil Properties and Qualities  -&gt; Soil Physical Properties -&gt; Available Water Capacity</a:t>
            </a:r>
          </a:p>
          <a:p>
            <a:pPr lvl="1"/>
            <a:r>
              <a:rPr lang="en-US" dirty="0" smtClean="0"/>
              <a:t>Top Depth = 0, Bottom Depth = ? (36), Make sure to click on Inches, Click View Rating</a:t>
            </a:r>
          </a:p>
          <a:p>
            <a:r>
              <a:rPr lang="en-US" dirty="0" smtClean="0"/>
              <a:t>Determine that soil’s </a:t>
            </a:r>
            <a:r>
              <a:rPr lang="en-US" dirty="0" smtClean="0">
                <a:solidFill>
                  <a:srgbClr val="FF0000"/>
                </a:solidFill>
              </a:rPr>
              <a:t>Available Water Capacity</a:t>
            </a:r>
            <a:endParaRPr lang="en-US" dirty="0" smtClean="0"/>
          </a:p>
          <a:p>
            <a:pPr lvl="1"/>
            <a:r>
              <a:rPr lang="en-US" dirty="0" smtClean="0"/>
              <a:t>Soil Map -&gt; Choose Most Limiting Soil</a:t>
            </a:r>
          </a:p>
          <a:p>
            <a:pPr lvl="1"/>
            <a:r>
              <a:rPr lang="en-US" dirty="0" smtClean="0"/>
              <a:t>Also look at Physical Soil Properties Table (Found on CD)</a:t>
            </a:r>
          </a:p>
          <a:p>
            <a:endParaRPr lang="en-US" dirty="0"/>
          </a:p>
        </p:txBody>
      </p:sp>
      <p:sp>
        <p:nvSpPr>
          <p:cNvPr id="3" name="Title 2"/>
          <p:cNvSpPr>
            <a:spLocks noGrp="1"/>
          </p:cNvSpPr>
          <p:nvPr>
            <p:ph type="title"/>
          </p:nvPr>
        </p:nvSpPr>
        <p:spPr/>
        <p:txBody>
          <a:bodyPr/>
          <a:lstStyle/>
          <a:p>
            <a:r>
              <a:rPr lang="en-US" dirty="0" smtClean="0"/>
              <a:t>Soils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S_Soils.jpg"/>
          <p:cNvPicPr>
            <a:picLocks noChangeAspect="1"/>
          </p:cNvPicPr>
          <p:nvPr/>
        </p:nvPicPr>
        <p:blipFill>
          <a:blip r:embed="rId2" cstate="print"/>
          <a:stretch>
            <a:fillRect/>
          </a:stretch>
        </p:blipFill>
        <p:spPr>
          <a:xfrm>
            <a:off x="135211" y="0"/>
            <a:ext cx="8873577"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Know when to apply because rainfall is inadequate to </a:t>
            </a:r>
            <a:r>
              <a:rPr lang="en-US" dirty="0" smtClean="0">
                <a:solidFill>
                  <a:srgbClr val="FF0000"/>
                </a:solidFill>
              </a:rPr>
              <a:t>meet crop </a:t>
            </a:r>
            <a:r>
              <a:rPr lang="en-US" dirty="0" err="1" smtClean="0">
                <a:solidFill>
                  <a:srgbClr val="FF0000"/>
                </a:solidFill>
              </a:rPr>
              <a:t>evapotranspiration</a:t>
            </a:r>
            <a:r>
              <a:rPr lang="en-US" dirty="0" smtClean="0">
                <a:solidFill>
                  <a:srgbClr val="FF0000"/>
                </a:solidFill>
              </a:rPr>
              <a:t> (ET) </a:t>
            </a:r>
            <a:r>
              <a:rPr lang="en-US" dirty="0" smtClean="0"/>
              <a:t>and crop is open to significant plant moisture stress</a:t>
            </a:r>
          </a:p>
          <a:p>
            <a:r>
              <a:rPr lang="en-US" dirty="0" smtClean="0"/>
              <a:t>Know how much to apply so you only use enough water so as to </a:t>
            </a:r>
            <a:r>
              <a:rPr lang="en-US" dirty="0" smtClean="0">
                <a:solidFill>
                  <a:srgbClr val="FF0000"/>
                </a:solidFill>
              </a:rPr>
              <a:t>reduce the risk of deep percolation</a:t>
            </a:r>
            <a:r>
              <a:rPr lang="en-US" dirty="0" smtClean="0"/>
              <a:t> below the root zone and leaching of some nitrogen into the groundwater</a:t>
            </a:r>
          </a:p>
          <a:p>
            <a:r>
              <a:rPr lang="en-US" dirty="0" smtClean="0"/>
              <a:t>Conserve water, save money, and boost yields</a:t>
            </a:r>
            <a:endParaRPr lang="en-US" dirty="0"/>
          </a:p>
        </p:txBody>
      </p:sp>
      <p:sp>
        <p:nvSpPr>
          <p:cNvPr id="3" name="Title 2"/>
          <p:cNvSpPr>
            <a:spLocks noGrp="1"/>
          </p:cNvSpPr>
          <p:nvPr>
            <p:ph type="title"/>
          </p:nvPr>
        </p:nvSpPr>
        <p:spPr/>
        <p:txBody>
          <a:bodyPr/>
          <a:lstStyle/>
          <a:p>
            <a:r>
              <a:rPr lang="en-US" dirty="0" smtClean="0"/>
              <a:t>Why Use Irrigation Scheduling?</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S_Soil_Desc.jpg"/>
          <p:cNvPicPr>
            <a:picLocks noChangeAspect="1"/>
          </p:cNvPicPr>
          <p:nvPr/>
        </p:nvPicPr>
        <p:blipFill>
          <a:blip r:embed="rId2" cstate="print"/>
          <a:stretch>
            <a:fillRect/>
          </a:stretch>
        </p:blipFill>
        <p:spPr>
          <a:xfrm>
            <a:off x="1922318" y="0"/>
            <a:ext cx="5299364"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ysical Soil Properties_Page_06.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dirty="0" smtClean="0"/>
              <a:t>Estherville loam, 0 to 2 percent slopes (</a:t>
            </a:r>
            <a:r>
              <a:rPr lang="en-US" dirty="0" err="1" smtClean="0"/>
              <a:t>EvA</a:t>
            </a:r>
            <a:r>
              <a:rPr lang="en-US" dirty="0" smtClean="0"/>
              <a:t>)</a:t>
            </a:r>
          </a:p>
          <a:p>
            <a:pPr lvl="1">
              <a:buNone/>
            </a:pPr>
            <a:endParaRPr lang="en-US" dirty="0" smtClean="0"/>
          </a:p>
          <a:p>
            <a:pPr lvl="1">
              <a:buNone/>
            </a:pPr>
            <a:r>
              <a:rPr lang="en-US" dirty="0" smtClean="0"/>
              <a:t>0-6 inches – Loam – .205 in/in AWC</a:t>
            </a:r>
          </a:p>
          <a:p>
            <a:pPr lvl="1">
              <a:buNone/>
            </a:pPr>
            <a:r>
              <a:rPr lang="en-US" dirty="0" smtClean="0"/>
              <a:t>6-18 inches – Loam – .155 in/in AWC</a:t>
            </a:r>
          </a:p>
          <a:p>
            <a:pPr lvl="1">
              <a:buNone/>
            </a:pPr>
            <a:r>
              <a:rPr lang="en-US" dirty="0" smtClean="0"/>
              <a:t>18-36 inches – Gravelly Coarse Sand – .03 in/in AWC</a:t>
            </a:r>
          </a:p>
          <a:p>
            <a:pPr lvl="1">
              <a:buNone/>
            </a:pPr>
            <a:endParaRPr lang="en-US" dirty="0" smtClean="0"/>
          </a:p>
          <a:p>
            <a:pPr lvl="1">
              <a:buNone/>
            </a:pPr>
            <a:r>
              <a:rPr lang="en-US" dirty="0" smtClean="0"/>
              <a:t>(6*.205)+(12*.155)+(18*.03) = </a:t>
            </a:r>
            <a:r>
              <a:rPr lang="en-US" dirty="0" smtClean="0">
                <a:solidFill>
                  <a:srgbClr val="FF0000"/>
                </a:solidFill>
              </a:rPr>
              <a:t>3.63 in/in</a:t>
            </a:r>
          </a:p>
          <a:p>
            <a:pPr lvl="1">
              <a:buNone/>
            </a:pPr>
            <a:endParaRPr lang="en-US" dirty="0"/>
          </a:p>
        </p:txBody>
      </p:sp>
      <p:sp>
        <p:nvSpPr>
          <p:cNvPr id="3" name="Title 2"/>
          <p:cNvSpPr>
            <a:spLocks noGrp="1"/>
          </p:cNvSpPr>
          <p:nvPr>
            <p:ph type="title"/>
          </p:nvPr>
        </p:nvSpPr>
        <p:spPr/>
        <p:txBody>
          <a:bodyPr/>
          <a:lstStyle/>
          <a:p>
            <a:r>
              <a:rPr lang="en-US" dirty="0" smtClean="0"/>
              <a:t>Available Water Capacity</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S_Soil_Desc_2.jpg"/>
          <p:cNvPicPr>
            <a:picLocks noChangeAspect="1"/>
          </p:cNvPicPr>
          <p:nvPr/>
        </p:nvPicPr>
        <p:blipFill>
          <a:blip r:embed="rId2" cstate="print"/>
          <a:stretch>
            <a:fillRect/>
          </a:stretch>
        </p:blipFill>
        <p:spPr>
          <a:xfrm>
            <a:off x="1922318" y="0"/>
            <a:ext cx="5299364"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ysical Soil Properties_Page_17.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dirty="0" err="1" smtClean="0"/>
              <a:t>Salida</a:t>
            </a:r>
            <a:r>
              <a:rPr lang="en-US" dirty="0" smtClean="0"/>
              <a:t> sandy loam, 0 to 6 percent slopes (</a:t>
            </a:r>
            <a:r>
              <a:rPr lang="en-US" dirty="0" err="1" smtClean="0"/>
              <a:t>SdB</a:t>
            </a:r>
            <a:r>
              <a:rPr lang="en-US" dirty="0" smtClean="0"/>
              <a:t>)</a:t>
            </a:r>
          </a:p>
          <a:p>
            <a:pPr lvl="1">
              <a:buNone/>
            </a:pPr>
            <a:endParaRPr lang="en-US" dirty="0" smtClean="0"/>
          </a:p>
          <a:p>
            <a:pPr lvl="1">
              <a:buNone/>
            </a:pPr>
            <a:r>
              <a:rPr lang="en-US" dirty="0" smtClean="0"/>
              <a:t>0-8 inches – Sandy loam – .135 in/in AWC</a:t>
            </a:r>
          </a:p>
          <a:p>
            <a:pPr lvl="1">
              <a:buNone/>
            </a:pPr>
            <a:r>
              <a:rPr lang="en-US" dirty="0" smtClean="0"/>
              <a:t>8-18 inches – Gravelly Coarse Sand – .03 in/in AWC</a:t>
            </a:r>
          </a:p>
          <a:p>
            <a:pPr lvl="1">
              <a:buNone/>
            </a:pPr>
            <a:r>
              <a:rPr lang="en-US" dirty="0" smtClean="0"/>
              <a:t>18-36 inches – Very gravelly Coarse Sand – .03 in/in AWC</a:t>
            </a:r>
          </a:p>
          <a:p>
            <a:pPr lvl="1">
              <a:buNone/>
            </a:pPr>
            <a:endParaRPr lang="en-US" dirty="0" smtClean="0"/>
          </a:p>
          <a:p>
            <a:pPr lvl="1">
              <a:buNone/>
            </a:pPr>
            <a:r>
              <a:rPr lang="en-US" dirty="0" smtClean="0"/>
              <a:t>(8*.135)+(10*.03)+(18*.03) = </a:t>
            </a:r>
            <a:r>
              <a:rPr lang="en-US" dirty="0" smtClean="0">
                <a:solidFill>
                  <a:srgbClr val="FF0000"/>
                </a:solidFill>
              </a:rPr>
              <a:t>1.92 in/in</a:t>
            </a:r>
          </a:p>
          <a:p>
            <a:pPr lvl="1">
              <a:buNone/>
            </a:pPr>
            <a:endParaRPr lang="en-US" dirty="0"/>
          </a:p>
        </p:txBody>
      </p:sp>
      <p:sp>
        <p:nvSpPr>
          <p:cNvPr id="3" name="Title 2"/>
          <p:cNvSpPr>
            <a:spLocks noGrp="1"/>
          </p:cNvSpPr>
          <p:nvPr>
            <p:ph type="title"/>
          </p:nvPr>
        </p:nvSpPr>
        <p:spPr/>
        <p:txBody>
          <a:bodyPr/>
          <a:lstStyle/>
          <a:p>
            <a:r>
              <a:rPr lang="en-US" dirty="0" smtClean="0"/>
              <a:t>Available Water Capacity</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State Climatology Office</a:t>
            </a:r>
          </a:p>
          <a:p>
            <a:pPr lvl="1"/>
            <a:r>
              <a:rPr lang="en-US" dirty="0" smtClean="0">
                <a:hlinkClick r:id="rId2"/>
              </a:rPr>
              <a:t>http://climate.umn.edu/HIDradius/radius.asp</a:t>
            </a:r>
            <a:endParaRPr lang="en-US" dirty="0" smtClean="0"/>
          </a:p>
          <a:p>
            <a:pPr lvl="1"/>
            <a:endParaRPr lang="en-US" dirty="0" smtClean="0"/>
          </a:p>
          <a:p>
            <a:r>
              <a:rPr lang="en-US" dirty="0" smtClean="0"/>
              <a:t>Rosholt Weather Station</a:t>
            </a:r>
          </a:p>
          <a:p>
            <a:pPr lvl="1"/>
            <a:r>
              <a:rPr lang="en-US" dirty="0" smtClean="0">
                <a:hlinkClick r:id="rId3"/>
              </a:rPr>
              <a:t>http://www.popeswcd.org/weatherstation/</a:t>
            </a:r>
            <a:endParaRPr lang="en-US" dirty="0" smtClean="0"/>
          </a:p>
          <a:p>
            <a:pPr lvl="1"/>
            <a:endParaRPr lang="en-US" dirty="0" smtClean="0"/>
          </a:p>
          <a:p>
            <a:pPr lvl="1"/>
            <a:endParaRPr lang="en-US" dirty="0"/>
          </a:p>
        </p:txBody>
      </p:sp>
      <p:sp>
        <p:nvSpPr>
          <p:cNvPr id="3" name="Title 2"/>
          <p:cNvSpPr>
            <a:spLocks noGrp="1"/>
          </p:cNvSpPr>
          <p:nvPr>
            <p:ph type="title"/>
          </p:nvPr>
        </p:nvSpPr>
        <p:spPr/>
        <p:txBody>
          <a:bodyPr>
            <a:normAutofit/>
          </a:bodyPr>
          <a:lstStyle/>
          <a:p>
            <a:r>
              <a:rPr lang="en-US" dirty="0" smtClean="0"/>
              <a:t>Weather Data</a:t>
            </a:r>
            <a:endParaRPr lang="en-US" dirty="0"/>
          </a:p>
        </p:txBody>
      </p:sp>
      <p:pic>
        <p:nvPicPr>
          <p:cNvPr id="4" name="Picture 3" descr="sun.jpg"/>
          <p:cNvPicPr>
            <a:picLocks noChangeAspect="1"/>
          </p:cNvPicPr>
          <p:nvPr/>
        </p:nvPicPr>
        <p:blipFill>
          <a:blip r:embed="rId4" cstate="print"/>
          <a:stretch>
            <a:fillRect/>
          </a:stretch>
        </p:blipFill>
        <p:spPr>
          <a:xfrm>
            <a:off x="1438275" y="3876675"/>
            <a:ext cx="2143125" cy="2143125"/>
          </a:xfrm>
          <a:prstGeom prst="rect">
            <a:avLst/>
          </a:prstGeom>
        </p:spPr>
      </p:pic>
      <p:pic>
        <p:nvPicPr>
          <p:cNvPr id="5" name="Picture 4" descr="therm.jpg"/>
          <p:cNvPicPr>
            <a:picLocks noChangeAspect="1"/>
          </p:cNvPicPr>
          <p:nvPr/>
        </p:nvPicPr>
        <p:blipFill>
          <a:blip r:embed="rId5" cstate="print"/>
          <a:stretch>
            <a:fillRect/>
          </a:stretch>
        </p:blipFill>
        <p:spPr>
          <a:xfrm>
            <a:off x="4572000" y="4076700"/>
            <a:ext cx="2286000" cy="17145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On-site data is best</a:t>
            </a:r>
          </a:p>
          <a:p>
            <a:r>
              <a:rPr lang="en-US" dirty="0" smtClean="0"/>
              <a:t>2 rain gauges – 1 under irrigator, 1 away from the irrigator</a:t>
            </a:r>
          </a:p>
          <a:p>
            <a:r>
              <a:rPr lang="en-US" dirty="0" smtClean="0">
                <a:solidFill>
                  <a:srgbClr val="FF0000"/>
                </a:solidFill>
              </a:rPr>
              <a:t>Keep Good Records</a:t>
            </a:r>
            <a:endParaRPr lang="en-US" dirty="0">
              <a:solidFill>
                <a:srgbClr val="FF0000"/>
              </a:solidFill>
            </a:endParaRPr>
          </a:p>
        </p:txBody>
      </p:sp>
      <p:sp>
        <p:nvSpPr>
          <p:cNvPr id="3" name="Title 2"/>
          <p:cNvSpPr>
            <a:spLocks noGrp="1"/>
          </p:cNvSpPr>
          <p:nvPr>
            <p:ph type="title"/>
          </p:nvPr>
        </p:nvSpPr>
        <p:spPr/>
        <p:txBody>
          <a:bodyPr/>
          <a:lstStyle/>
          <a:p>
            <a:r>
              <a:rPr lang="en-US" dirty="0" smtClean="0"/>
              <a:t>Rainfall &amp; Irrigation</a:t>
            </a:r>
            <a:endParaRPr lang="en-US" dirty="0"/>
          </a:p>
        </p:txBody>
      </p:sp>
      <p:pic>
        <p:nvPicPr>
          <p:cNvPr id="4" name="Picture 3" descr="rain-gauge-kit-lg.jpg"/>
          <p:cNvPicPr>
            <a:picLocks noChangeAspect="1"/>
          </p:cNvPicPr>
          <p:nvPr/>
        </p:nvPicPr>
        <p:blipFill>
          <a:blip r:embed="rId2" cstate="print"/>
          <a:stretch>
            <a:fillRect/>
          </a:stretch>
        </p:blipFill>
        <p:spPr>
          <a:xfrm>
            <a:off x="5181600" y="2667000"/>
            <a:ext cx="2895600" cy="389297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in_Irr_Record_Page_1.jpg"/>
          <p:cNvPicPr>
            <a:picLocks noChangeAspect="1"/>
          </p:cNvPicPr>
          <p:nvPr/>
        </p:nvPicPr>
        <p:blipFill>
          <a:blip r:embed="rId2" cstate="print"/>
          <a:stretch>
            <a:fillRect/>
          </a:stretch>
        </p:blipFill>
        <p:spPr>
          <a:xfrm>
            <a:off x="1920615" y="0"/>
            <a:ext cx="530277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027"/>
          <p:cNvPicPr>
            <a:picLocks noChangeAspect="1" noChangeArrowheads="1"/>
          </p:cNvPicPr>
          <p:nvPr/>
        </p:nvPicPr>
        <p:blipFill>
          <a:blip r:embed="rId2" cstate="print">
            <a:extLst>
              <a:ext uri="{28A0092B-C50C-407E-A947-70E740481C1C}">
                <a14:useLocalDpi xmlns:a14="http://schemas.microsoft.com/office/drawing/2010/main" xmlns="" val="0"/>
              </a:ext>
            </a:extLst>
          </a:blip>
          <a:srcRect l="9000"/>
          <a:stretch>
            <a:fillRect/>
          </a:stretch>
        </p:blipFill>
        <p:spPr bwMode="auto">
          <a:xfrm>
            <a:off x="435429" y="457201"/>
            <a:ext cx="7837714" cy="603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 name="Rectangle 1026"/>
          <p:cNvSpPr>
            <a:spLocks noGrp="1" noChangeArrowheads="1"/>
          </p:cNvSpPr>
          <p:nvPr>
            <p:ph type="title"/>
          </p:nvPr>
        </p:nvSpPr>
        <p:spPr>
          <a:xfrm>
            <a:off x="0" y="228600"/>
            <a:ext cx="7402286" cy="1143000"/>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rPr>
              <a:t>2 or more Rain Gauges</a:t>
            </a:r>
          </a:p>
        </p:txBody>
      </p:sp>
    </p:spTree>
    <p:extLst>
      <p:ext uri="{BB962C8B-B14F-4D97-AF65-F5344CB8AC3E}">
        <p14:creationId xmlns:p14="http://schemas.microsoft.com/office/powerpoint/2010/main" xmlns="" val="4240215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62857" y="381000"/>
            <a:ext cx="8732408" cy="5727700"/>
            <a:chOff x="381000" y="381000"/>
            <a:chExt cx="9169028" cy="5727700"/>
          </a:xfrm>
        </p:grpSpPr>
        <p:sp>
          <p:nvSpPr>
            <p:cNvPr id="4" name="Freeform 2"/>
            <p:cNvSpPr>
              <a:spLocks/>
            </p:cNvSpPr>
            <p:nvPr/>
          </p:nvSpPr>
          <p:spPr bwMode="auto">
            <a:xfrm>
              <a:off x="495300" y="3614738"/>
              <a:ext cx="8210550" cy="227012"/>
            </a:xfrm>
            <a:custGeom>
              <a:avLst/>
              <a:gdLst>
                <a:gd name="T0" fmla="*/ 0 w 5172"/>
                <a:gd name="T1" fmla="*/ 42862 h 143"/>
                <a:gd name="T2" fmla="*/ 1847850 w 5172"/>
                <a:gd name="T3" fmla="*/ 119062 h 143"/>
                <a:gd name="T4" fmla="*/ 3409950 w 5172"/>
                <a:gd name="T5" fmla="*/ 100012 h 143"/>
                <a:gd name="T6" fmla="*/ 4210050 w 5172"/>
                <a:gd name="T7" fmla="*/ 138112 h 143"/>
                <a:gd name="T8" fmla="*/ 5086350 w 5172"/>
                <a:gd name="T9" fmla="*/ 61912 h 143"/>
                <a:gd name="T10" fmla="*/ 6686550 w 5172"/>
                <a:gd name="T11" fmla="*/ 80962 h 143"/>
                <a:gd name="T12" fmla="*/ 6991350 w 5172"/>
                <a:gd name="T13" fmla="*/ 157162 h 143"/>
                <a:gd name="T14" fmla="*/ 7372350 w 5172"/>
                <a:gd name="T15" fmla="*/ 138112 h 143"/>
                <a:gd name="T16" fmla="*/ 7448550 w 5172"/>
                <a:gd name="T17" fmla="*/ 100012 h 143"/>
                <a:gd name="T18" fmla="*/ 7753350 w 5172"/>
                <a:gd name="T19" fmla="*/ 4762 h 143"/>
                <a:gd name="T20" fmla="*/ 8210550 w 5172"/>
                <a:gd name="T21" fmla="*/ 4762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2"/>
                <a:gd name="T34" fmla="*/ 0 h 143"/>
                <a:gd name="T35" fmla="*/ 5172 w 5172"/>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2" h="143">
                  <a:moveTo>
                    <a:pt x="0" y="27"/>
                  </a:moveTo>
                  <a:cubicBezTo>
                    <a:pt x="452" y="62"/>
                    <a:pt x="622" y="67"/>
                    <a:pt x="1164" y="75"/>
                  </a:cubicBezTo>
                  <a:cubicBezTo>
                    <a:pt x="1368" y="143"/>
                    <a:pt x="1895" y="71"/>
                    <a:pt x="2148" y="63"/>
                  </a:cubicBezTo>
                  <a:cubicBezTo>
                    <a:pt x="2316" y="68"/>
                    <a:pt x="2484" y="87"/>
                    <a:pt x="2652" y="87"/>
                  </a:cubicBezTo>
                  <a:cubicBezTo>
                    <a:pt x="2835" y="87"/>
                    <a:pt x="3022" y="50"/>
                    <a:pt x="3204" y="39"/>
                  </a:cubicBezTo>
                  <a:cubicBezTo>
                    <a:pt x="3540" y="43"/>
                    <a:pt x="3876" y="37"/>
                    <a:pt x="4212" y="51"/>
                  </a:cubicBezTo>
                  <a:cubicBezTo>
                    <a:pt x="4278" y="54"/>
                    <a:pt x="4339" y="90"/>
                    <a:pt x="4404" y="99"/>
                  </a:cubicBezTo>
                  <a:cubicBezTo>
                    <a:pt x="4484" y="95"/>
                    <a:pt x="4565" y="97"/>
                    <a:pt x="4644" y="87"/>
                  </a:cubicBezTo>
                  <a:cubicBezTo>
                    <a:pt x="4662" y="85"/>
                    <a:pt x="4675" y="70"/>
                    <a:pt x="4692" y="63"/>
                  </a:cubicBezTo>
                  <a:cubicBezTo>
                    <a:pt x="4741" y="43"/>
                    <a:pt x="4827" y="5"/>
                    <a:pt x="4884" y="3"/>
                  </a:cubicBezTo>
                  <a:cubicBezTo>
                    <a:pt x="4980" y="0"/>
                    <a:pt x="5076" y="3"/>
                    <a:pt x="5172" y="3"/>
                  </a:cubicBezTo>
                </a:path>
              </a:pathLst>
            </a:custGeom>
            <a:noFill/>
            <a:ln w="57150" cap="sq" cmpd="sng">
              <a:solidFill>
                <a:srgbClr val="CC3300"/>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 name="Freeform 5"/>
            <p:cNvSpPr>
              <a:spLocks/>
            </p:cNvSpPr>
            <p:nvPr/>
          </p:nvSpPr>
          <p:spPr bwMode="auto">
            <a:xfrm>
              <a:off x="1828800" y="3810000"/>
              <a:ext cx="1143000" cy="2076450"/>
            </a:xfrm>
            <a:custGeom>
              <a:avLst/>
              <a:gdLst>
                <a:gd name="T0" fmla="*/ 1143000 w 720"/>
                <a:gd name="T1" fmla="*/ 0 h 1308"/>
                <a:gd name="T2" fmla="*/ 1066800 w 720"/>
                <a:gd name="T3" fmla="*/ 19050 h 1308"/>
                <a:gd name="T4" fmla="*/ 1028700 w 720"/>
                <a:gd name="T5" fmla="*/ 95250 h 1308"/>
                <a:gd name="T6" fmla="*/ 876300 w 720"/>
                <a:gd name="T7" fmla="*/ 285750 h 1308"/>
                <a:gd name="T8" fmla="*/ 552450 w 720"/>
                <a:gd name="T9" fmla="*/ 552450 h 1308"/>
                <a:gd name="T10" fmla="*/ 419100 w 720"/>
                <a:gd name="T11" fmla="*/ 971550 h 1308"/>
                <a:gd name="T12" fmla="*/ 381000 w 720"/>
                <a:gd name="T13" fmla="*/ 1047750 h 1308"/>
                <a:gd name="T14" fmla="*/ 228600 w 720"/>
                <a:gd name="T15" fmla="*/ 1200150 h 1308"/>
                <a:gd name="T16" fmla="*/ 152400 w 720"/>
                <a:gd name="T17" fmla="*/ 1352550 h 1308"/>
                <a:gd name="T18" fmla="*/ 95250 w 720"/>
                <a:gd name="T19" fmla="*/ 1828800 h 1308"/>
                <a:gd name="T20" fmla="*/ 38100 w 720"/>
                <a:gd name="T21" fmla="*/ 1962150 h 1308"/>
                <a:gd name="T22" fmla="*/ 0 w 720"/>
                <a:gd name="T23" fmla="*/ 2076450 h 13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0"/>
                <a:gd name="T37" fmla="*/ 0 h 1308"/>
                <a:gd name="T38" fmla="*/ 720 w 720"/>
                <a:gd name="T39" fmla="*/ 1308 h 13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0" h="1308">
                  <a:moveTo>
                    <a:pt x="720" y="0"/>
                  </a:moveTo>
                  <a:cubicBezTo>
                    <a:pt x="704" y="4"/>
                    <a:pt x="685" y="1"/>
                    <a:pt x="672" y="12"/>
                  </a:cubicBezTo>
                  <a:cubicBezTo>
                    <a:pt x="658" y="23"/>
                    <a:pt x="657" y="44"/>
                    <a:pt x="648" y="60"/>
                  </a:cubicBezTo>
                  <a:cubicBezTo>
                    <a:pt x="630" y="91"/>
                    <a:pt x="577" y="158"/>
                    <a:pt x="552" y="180"/>
                  </a:cubicBezTo>
                  <a:cubicBezTo>
                    <a:pt x="485" y="239"/>
                    <a:pt x="397" y="269"/>
                    <a:pt x="348" y="348"/>
                  </a:cubicBezTo>
                  <a:cubicBezTo>
                    <a:pt x="298" y="428"/>
                    <a:pt x="305" y="530"/>
                    <a:pt x="264" y="612"/>
                  </a:cubicBezTo>
                  <a:cubicBezTo>
                    <a:pt x="256" y="628"/>
                    <a:pt x="251" y="646"/>
                    <a:pt x="240" y="660"/>
                  </a:cubicBezTo>
                  <a:cubicBezTo>
                    <a:pt x="211" y="695"/>
                    <a:pt x="164" y="716"/>
                    <a:pt x="144" y="756"/>
                  </a:cubicBezTo>
                  <a:cubicBezTo>
                    <a:pt x="128" y="788"/>
                    <a:pt x="96" y="852"/>
                    <a:pt x="96" y="852"/>
                  </a:cubicBezTo>
                  <a:cubicBezTo>
                    <a:pt x="79" y="952"/>
                    <a:pt x="73" y="1051"/>
                    <a:pt x="60" y="1152"/>
                  </a:cubicBezTo>
                  <a:cubicBezTo>
                    <a:pt x="56" y="1181"/>
                    <a:pt x="34" y="1211"/>
                    <a:pt x="24" y="1236"/>
                  </a:cubicBezTo>
                  <a:cubicBezTo>
                    <a:pt x="15" y="1259"/>
                    <a:pt x="0" y="1308"/>
                    <a:pt x="0" y="1308"/>
                  </a:cubicBezTo>
                </a:path>
              </a:pathLst>
            </a:custGeom>
            <a:noFill/>
            <a:ln w="28575" cap="sq" cmpd="sng">
              <a:solidFill>
                <a:srgbClr val="050507"/>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Freeform 22"/>
            <p:cNvSpPr>
              <a:spLocks/>
            </p:cNvSpPr>
            <p:nvPr/>
          </p:nvSpPr>
          <p:spPr bwMode="auto">
            <a:xfrm>
              <a:off x="2095500" y="1600200"/>
              <a:ext cx="787400" cy="482600"/>
            </a:xfrm>
            <a:custGeom>
              <a:avLst/>
              <a:gdLst>
                <a:gd name="T0" fmla="*/ 787400 w 496"/>
                <a:gd name="T1" fmla="*/ 482600 h 304"/>
                <a:gd name="T2" fmla="*/ 723900 w 496"/>
                <a:gd name="T3" fmla="*/ 304800 h 304"/>
                <a:gd name="T4" fmla="*/ 660400 w 496"/>
                <a:gd name="T5" fmla="*/ 215900 h 304"/>
                <a:gd name="T6" fmla="*/ 609600 w 496"/>
                <a:gd name="T7" fmla="*/ 127000 h 304"/>
                <a:gd name="T8" fmla="*/ 381000 w 496"/>
                <a:gd name="T9" fmla="*/ 0 h 304"/>
                <a:gd name="T10" fmla="*/ 330200 w 496"/>
                <a:gd name="T11" fmla="*/ 12700 h 304"/>
                <a:gd name="T12" fmla="*/ 266700 w 496"/>
                <a:gd name="T13" fmla="*/ 101600 h 304"/>
                <a:gd name="T14" fmla="*/ 114300 w 496"/>
                <a:gd name="T15" fmla="*/ 215900 h 304"/>
                <a:gd name="T16" fmla="*/ 38100 w 496"/>
                <a:gd name="T17" fmla="*/ 279400 h 304"/>
                <a:gd name="T18" fmla="*/ 0 w 496"/>
                <a:gd name="T19" fmla="*/ 330200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6"/>
                <a:gd name="T31" fmla="*/ 0 h 304"/>
                <a:gd name="T32" fmla="*/ 496 w 496"/>
                <a:gd name="T33" fmla="*/ 304 h 3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6" h="304">
                  <a:moveTo>
                    <a:pt x="496" y="304"/>
                  </a:moveTo>
                  <a:cubicBezTo>
                    <a:pt x="488" y="255"/>
                    <a:pt x="486" y="231"/>
                    <a:pt x="456" y="192"/>
                  </a:cubicBezTo>
                  <a:cubicBezTo>
                    <a:pt x="439" y="141"/>
                    <a:pt x="462" y="197"/>
                    <a:pt x="416" y="136"/>
                  </a:cubicBezTo>
                  <a:cubicBezTo>
                    <a:pt x="371" y="75"/>
                    <a:pt x="427" y="130"/>
                    <a:pt x="384" y="80"/>
                  </a:cubicBezTo>
                  <a:cubicBezTo>
                    <a:pt x="346" y="36"/>
                    <a:pt x="295" y="14"/>
                    <a:pt x="240" y="0"/>
                  </a:cubicBezTo>
                  <a:cubicBezTo>
                    <a:pt x="229" y="3"/>
                    <a:pt x="217" y="2"/>
                    <a:pt x="208" y="8"/>
                  </a:cubicBezTo>
                  <a:cubicBezTo>
                    <a:pt x="189" y="21"/>
                    <a:pt x="183" y="47"/>
                    <a:pt x="168" y="64"/>
                  </a:cubicBezTo>
                  <a:cubicBezTo>
                    <a:pt x="144" y="92"/>
                    <a:pt x="106" y="125"/>
                    <a:pt x="72" y="136"/>
                  </a:cubicBezTo>
                  <a:cubicBezTo>
                    <a:pt x="57" y="151"/>
                    <a:pt x="39" y="161"/>
                    <a:pt x="24" y="176"/>
                  </a:cubicBezTo>
                  <a:cubicBezTo>
                    <a:pt x="15" y="185"/>
                    <a:pt x="9" y="199"/>
                    <a:pt x="0" y="208"/>
                  </a:cubicBezTo>
                </a:path>
              </a:pathLst>
            </a:custGeom>
            <a:noFill/>
            <a:ln w="38100" cap="flat" cmpd="sng">
              <a:solidFill>
                <a:srgbClr val="00FF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Freeform 23"/>
            <p:cNvSpPr>
              <a:spLocks/>
            </p:cNvSpPr>
            <p:nvPr/>
          </p:nvSpPr>
          <p:spPr bwMode="auto">
            <a:xfrm>
              <a:off x="2797175" y="1422400"/>
              <a:ext cx="252413" cy="685800"/>
            </a:xfrm>
            <a:custGeom>
              <a:avLst/>
              <a:gdLst>
                <a:gd name="T0" fmla="*/ 111125 w 159"/>
                <a:gd name="T1" fmla="*/ 685800 h 432"/>
                <a:gd name="T2" fmla="*/ 47625 w 159"/>
                <a:gd name="T3" fmla="*/ 393700 h 432"/>
                <a:gd name="T4" fmla="*/ 111125 w 159"/>
                <a:gd name="T5" fmla="*/ 0 h 432"/>
                <a:gd name="T6" fmla="*/ 187325 w 159"/>
                <a:gd name="T7" fmla="*/ 12700 h 432"/>
                <a:gd name="T8" fmla="*/ 238125 w 159"/>
                <a:gd name="T9" fmla="*/ 177800 h 432"/>
                <a:gd name="T10" fmla="*/ 0 60000 65536"/>
                <a:gd name="T11" fmla="*/ 0 60000 65536"/>
                <a:gd name="T12" fmla="*/ 0 60000 65536"/>
                <a:gd name="T13" fmla="*/ 0 60000 65536"/>
                <a:gd name="T14" fmla="*/ 0 60000 65536"/>
                <a:gd name="T15" fmla="*/ 0 w 159"/>
                <a:gd name="T16" fmla="*/ 0 h 432"/>
                <a:gd name="T17" fmla="*/ 159 w 159"/>
                <a:gd name="T18" fmla="*/ 432 h 432"/>
              </a:gdLst>
              <a:ahLst/>
              <a:cxnLst>
                <a:cxn ang="T10">
                  <a:pos x="T0" y="T1"/>
                </a:cxn>
                <a:cxn ang="T11">
                  <a:pos x="T2" y="T3"/>
                </a:cxn>
                <a:cxn ang="T12">
                  <a:pos x="T4" y="T5"/>
                </a:cxn>
                <a:cxn ang="T13">
                  <a:pos x="T6" y="T7"/>
                </a:cxn>
                <a:cxn ang="T14">
                  <a:pos x="T8" y="T9"/>
                </a:cxn>
              </a:cxnLst>
              <a:rect l="T15" t="T16" r="T17" b="T18"/>
              <a:pathLst>
                <a:path w="159" h="432">
                  <a:moveTo>
                    <a:pt x="70" y="432"/>
                  </a:moveTo>
                  <a:cubicBezTo>
                    <a:pt x="60" y="369"/>
                    <a:pt x="59" y="306"/>
                    <a:pt x="30" y="248"/>
                  </a:cubicBezTo>
                  <a:cubicBezTo>
                    <a:pt x="32" y="194"/>
                    <a:pt x="0" y="46"/>
                    <a:pt x="70" y="0"/>
                  </a:cubicBezTo>
                  <a:cubicBezTo>
                    <a:pt x="86" y="3"/>
                    <a:pt x="103" y="1"/>
                    <a:pt x="118" y="8"/>
                  </a:cubicBezTo>
                  <a:cubicBezTo>
                    <a:pt x="159" y="26"/>
                    <a:pt x="150" y="79"/>
                    <a:pt x="150" y="112"/>
                  </a:cubicBezTo>
                </a:path>
              </a:pathLst>
            </a:custGeom>
            <a:noFill/>
            <a:ln w="38100" cap="flat" cmpd="sng">
              <a:solidFill>
                <a:srgbClr val="00FF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Freeform 24"/>
            <p:cNvSpPr>
              <a:spLocks/>
            </p:cNvSpPr>
            <p:nvPr/>
          </p:nvSpPr>
          <p:spPr bwMode="auto">
            <a:xfrm>
              <a:off x="2895600" y="2027238"/>
              <a:ext cx="660400" cy="588962"/>
            </a:xfrm>
            <a:custGeom>
              <a:avLst/>
              <a:gdLst>
                <a:gd name="T0" fmla="*/ 0 w 416"/>
                <a:gd name="T1" fmla="*/ 423862 h 371"/>
                <a:gd name="T2" fmla="*/ 254000 w 416"/>
                <a:gd name="T3" fmla="*/ 258762 h 371"/>
                <a:gd name="T4" fmla="*/ 304800 w 416"/>
                <a:gd name="T5" fmla="*/ 157162 h 371"/>
                <a:gd name="T6" fmla="*/ 317500 w 416"/>
                <a:gd name="T7" fmla="*/ 68262 h 371"/>
                <a:gd name="T8" fmla="*/ 330200 w 416"/>
                <a:gd name="T9" fmla="*/ 4762 h 371"/>
                <a:gd name="T10" fmla="*/ 431800 w 416"/>
                <a:gd name="T11" fmla="*/ 169862 h 371"/>
                <a:gd name="T12" fmla="*/ 508000 w 416"/>
                <a:gd name="T13" fmla="*/ 271462 h 371"/>
                <a:gd name="T14" fmla="*/ 609600 w 416"/>
                <a:gd name="T15" fmla="*/ 500062 h 371"/>
                <a:gd name="T16" fmla="*/ 660400 w 416"/>
                <a:gd name="T17" fmla="*/ 588962 h 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6"/>
                <a:gd name="T28" fmla="*/ 0 h 371"/>
                <a:gd name="T29" fmla="*/ 416 w 416"/>
                <a:gd name="T30" fmla="*/ 371 h 3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6" h="371">
                  <a:moveTo>
                    <a:pt x="0" y="267"/>
                  </a:moveTo>
                  <a:cubicBezTo>
                    <a:pt x="41" y="257"/>
                    <a:pt x="135" y="202"/>
                    <a:pt x="160" y="163"/>
                  </a:cubicBezTo>
                  <a:cubicBezTo>
                    <a:pt x="173" y="143"/>
                    <a:pt x="192" y="99"/>
                    <a:pt x="192" y="99"/>
                  </a:cubicBezTo>
                  <a:cubicBezTo>
                    <a:pt x="195" y="80"/>
                    <a:pt x="197" y="62"/>
                    <a:pt x="200" y="43"/>
                  </a:cubicBezTo>
                  <a:cubicBezTo>
                    <a:pt x="202" y="30"/>
                    <a:pt x="195" y="0"/>
                    <a:pt x="208" y="3"/>
                  </a:cubicBezTo>
                  <a:cubicBezTo>
                    <a:pt x="222" y="6"/>
                    <a:pt x="259" y="88"/>
                    <a:pt x="272" y="107"/>
                  </a:cubicBezTo>
                  <a:cubicBezTo>
                    <a:pt x="287" y="129"/>
                    <a:pt x="320" y="171"/>
                    <a:pt x="320" y="171"/>
                  </a:cubicBezTo>
                  <a:cubicBezTo>
                    <a:pt x="332" y="229"/>
                    <a:pt x="351" y="265"/>
                    <a:pt x="384" y="315"/>
                  </a:cubicBezTo>
                  <a:cubicBezTo>
                    <a:pt x="396" y="334"/>
                    <a:pt x="399" y="354"/>
                    <a:pt x="416" y="371"/>
                  </a:cubicBezTo>
                </a:path>
              </a:pathLst>
            </a:custGeom>
            <a:noFill/>
            <a:ln w="38100" cap="flat" cmpd="sng">
              <a:solidFill>
                <a:srgbClr val="00FF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Freeform 25"/>
            <p:cNvSpPr>
              <a:spLocks/>
            </p:cNvSpPr>
            <p:nvPr/>
          </p:nvSpPr>
          <p:spPr bwMode="auto">
            <a:xfrm>
              <a:off x="2078038" y="2282825"/>
              <a:ext cx="817562" cy="473075"/>
            </a:xfrm>
            <a:custGeom>
              <a:avLst/>
              <a:gdLst>
                <a:gd name="T0" fmla="*/ 817562 w 515"/>
                <a:gd name="T1" fmla="*/ 460375 h 298"/>
                <a:gd name="T2" fmla="*/ 804862 w 515"/>
                <a:gd name="T3" fmla="*/ 333375 h 298"/>
                <a:gd name="T4" fmla="*/ 690562 w 515"/>
                <a:gd name="T5" fmla="*/ 206375 h 298"/>
                <a:gd name="T6" fmla="*/ 627062 w 515"/>
                <a:gd name="T7" fmla="*/ 130175 h 298"/>
                <a:gd name="T8" fmla="*/ 512762 w 515"/>
                <a:gd name="T9" fmla="*/ 3175 h 298"/>
                <a:gd name="T10" fmla="*/ 411162 w 515"/>
                <a:gd name="T11" fmla="*/ 15875 h 298"/>
                <a:gd name="T12" fmla="*/ 385762 w 515"/>
                <a:gd name="T13" fmla="*/ 66675 h 298"/>
                <a:gd name="T14" fmla="*/ 322262 w 515"/>
                <a:gd name="T15" fmla="*/ 155575 h 298"/>
                <a:gd name="T16" fmla="*/ 169862 w 515"/>
                <a:gd name="T17" fmla="*/ 269875 h 298"/>
                <a:gd name="T18" fmla="*/ 55562 w 515"/>
                <a:gd name="T19" fmla="*/ 371475 h 298"/>
                <a:gd name="T20" fmla="*/ 4762 w 515"/>
                <a:gd name="T21" fmla="*/ 473075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5"/>
                <a:gd name="T34" fmla="*/ 0 h 298"/>
                <a:gd name="T35" fmla="*/ 515 w 515"/>
                <a:gd name="T36" fmla="*/ 298 h 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5" h="298">
                  <a:moveTo>
                    <a:pt x="515" y="290"/>
                  </a:moveTo>
                  <a:cubicBezTo>
                    <a:pt x="512" y="263"/>
                    <a:pt x="513" y="236"/>
                    <a:pt x="507" y="210"/>
                  </a:cubicBezTo>
                  <a:cubicBezTo>
                    <a:pt x="498" y="169"/>
                    <a:pt x="461" y="156"/>
                    <a:pt x="435" y="130"/>
                  </a:cubicBezTo>
                  <a:cubicBezTo>
                    <a:pt x="420" y="115"/>
                    <a:pt x="409" y="98"/>
                    <a:pt x="395" y="82"/>
                  </a:cubicBezTo>
                  <a:cubicBezTo>
                    <a:pt x="365" y="47"/>
                    <a:pt x="365" y="23"/>
                    <a:pt x="323" y="2"/>
                  </a:cubicBezTo>
                  <a:cubicBezTo>
                    <a:pt x="302" y="5"/>
                    <a:pt x="278" y="0"/>
                    <a:pt x="259" y="10"/>
                  </a:cubicBezTo>
                  <a:cubicBezTo>
                    <a:pt x="248" y="15"/>
                    <a:pt x="249" y="32"/>
                    <a:pt x="243" y="42"/>
                  </a:cubicBezTo>
                  <a:cubicBezTo>
                    <a:pt x="231" y="61"/>
                    <a:pt x="220" y="83"/>
                    <a:pt x="203" y="98"/>
                  </a:cubicBezTo>
                  <a:cubicBezTo>
                    <a:pt x="173" y="124"/>
                    <a:pt x="137" y="144"/>
                    <a:pt x="107" y="170"/>
                  </a:cubicBezTo>
                  <a:cubicBezTo>
                    <a:pt x="25" y="243"/>
                    <a:pt x="89" y="198"/>
                    <a:pt x="35" y="234"/>
                  </a:cubicBezTo>
                  <a:cubicBezTo>
                    <a:pt x="0" y="286"/>
                    <a:pt x="3" y="263"/>
                    <a:pt x="3" y="298"/>
                  </a:cubicBezTo>
                </a:path>
              </a:pathLst>
            </a:custGeom>
            <a:noFill/>
            <a:ln w="38100" cap="flat" cmpd="sng">
              <a:solidFill>
                <a:srgbClr val="00FF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 name="Freeform 27"/>
            <p:cNvSpPr>
              <a:spLocks/>
            </p:cNvSpPr>
            <p:nvPr/>
          </p:nvSpPr>
          <p:spPr bwMode="auto">
            <a:xfrm>
              <a:off x="2197100" y="3022600"/>
              <a:ext cx="685800" cy="469900"/>
            </a:xfrm>
            <a:custGeom>
              <a:avLst/>
              <a:gdLst>
                <a:gd name="T0" fmla="*/ 685800 w 432"/>
                <a:gd name="T1" fmla="*/ 469900 h 296"/>
                <a:gd name="T2" fmla="*/ 673100 w 432"/>
                <a:gd name="T3" fmla="*/ 304800 h 296"/>
                <a:gd name="T4" fmla="*/ 635000 w 432"/>
                <a:gd name="T5" fmla="*/ 266700 h 296"/>
                <a:gd name="T6" fmla="*/ 533400 w 432"/>
                <a:gd name="T7" fmla="*/ 127000 h 296"/>
                <a:gd name="T8" fmla="*/ 457200 w 432"/>
                <a:gd name="T9" fmla="*/ 0 h 296"/>
                <a:gd name="T10" fmla="*/ 241300 w 432"/>
                <a:gd name="T11" fmla="*/ 63500 h 296"/>
                <a:gd name="T12" fmla="*/ 88900 w 432"/>
                <a:gd name="T13" fmla="*/ 215900 h 296"/>
                <a:gd name="T14" fmla="*/ 0 w 432"/>
                <a:gd name="T15" fmla="*/ 317500 h 296"/>
                <a:gd name="T16" fmla="*/ 0 60000 65536"/>
                <a:gd name="T17" fmla="*/ 0 60000 65536"/>
                <a:gd name="T18" fmla="*/ 0 60000 65536"/>
                <a:gd name="T19" fmla="*/ 0 60000 65536"/>
                <a:gd name="T20" fmla="*/ 0 60000 65536"/>
                <a:gd name="T21" fmla="*/ 0 60000 65536"/>
                <a:gd name="T22" fmla="*/ 0 60000 65536"/>
                <a:gd name="T23" fmla="*/ 0 60000 65536"/>
                <a:gd name="T24" fmla="*/ 0 w 432"/>
                <a:gd name="T25" fmla="*/ 0 h 296"/>
                <a:gd name="T26" fmla="*/ 432 w 432"/>
                <a:gd name="T27" fmla="*/ 296 h 2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2" h="296">
                  <a:moveTo>
                    <a:pt x="432" y="296"/>
                  </a:moveTo>
                  <a:cubicBezTo>
                    <a:pt x="429" y="261"/>
                    <a:pt x="432" y="226"/>
                    <a:pt x="424" y="192"/>
                  </a:cubicBezTo>
                  <a:cubicBezTo>
                    <a:pt x="421" y="181"/>
                    <a:pt x="407" y="177"/>
                    <a:pt x="400" y="168"/>
                  </a:cubicBezTo>
                  <a:cubicBezTo>
                    <a:pt x="376" y="134"/>
                    <a:pt x="367" y="111"/>
                    <a:pt x="336" y="80"/>
                  </a:cubicBezTo>
                  <a:cubicBezTo>
                    <a:pt x="327" y="42"/>
                    <a:pt x="316" y="28"/>
                    <a:pt x="288" y="0"/>
                  </a:cubicBezTo>
                  <a:cubicBezTo>
                    <a:pt x="207" y="9"/>
                    <a:pt x="218" y="14"/>
                    <a:pt x="152" y="40"/>
                  </a:cubicBezTo>
                  <a:cubicBezTo>
                    <a:pt x="128" y="76"/>
                    <a:pt x="87" y="105"/>
                    <a:pt x="56" y="136"/>
                  </a:cubicBezTo>
                  <a:cubicBezTo>
                    <a:pt x="37" y="155"/>
                    <a:pt x="20" y="180"/>
                    <a:pt x="0" y="200"/>
                  </a:cubicBezTo>
                </a:path>
              </a:pathLst>
            </a:custGeom>
            <a:noFill/>
            <a:ln w="38100" cap="flat" cmpd="sng">
              <a:solidFill>
                <a:srgbClr val="00FF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Text Box 29"/>
            <p:cNvSpPr txBox="1">
              <a:spLocks noChangeArrowheads="1"/>
            </p:cNvSpPr>
            <p:nvPr/>
          </p:nvSpPr>
          <p:spPr bwMode="auto">
            <a:xfrm>
              <a:off x="4953000" y="4379913"/>
              <a:ext cx="4597028"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latin typeface="Arial Black" pitchFamily="34" charset="0"/>
                </a:rPr>
                <a:t>Root Depth</a:t>
              </a:r>
              <a:r>
                <a:rPr kumimoji="0" lang="en-US" sz="2800" b="0" i="0" u="none" strike="noStrike" kern="0" cap="none" spc="0" normalizeH="0" baseline="0" noProof="0" smtClean="0">
                  <a:ln>
                    <a:noFill/>
                  </a:ln>
                  <a:solidFill>
                    <a:srgbClr val="000000"/>
                  </a:solidFill>
                  <a:effectLst/>
                  <a:uLnTx/>
                  <a:uFillTx/>
                  <a:latin typeface="Times New Roman" pitchFamily="18" charset="0"/>
                </a:rPr>
                <a:t> – Soil in this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latin typeface="Times New Roman" pitchFamily="18" charset="0"/>
                </a:rPr>
                <a:t>area holds the water and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rgbClr val="000000"/>
                  </a:solidFill>
                  <a:effectLst/>
                  <a:uLnTx/>
                  <a:uFillTx/>
                  <a:latin typeface="Times New Roman" pitchFamily="18" charset="0"/>
                </a:rPr>
                <a:t>nutrients for the plant</a:t>
              </a:r>
            </a:p>
          </p:txBody>
        </p:sp>
        <p:sp>
          <p:nvSpPr>
            <p:cNvPr id="12" name="AutoShape 31"/>
            <p:cNvSpPr>
              <a:spLocks noChangeArrowheads="1"/>
            </p:cNvSpPr>
            <p:nvPr/>
          </p:nvSpPr>
          <p:spPr bwMode="auto">
            <a:xfrm>
              <a:off x="3048000" y="381000"/>
              <a:ext cx="533400" cy="1066800"/>
            </a:xfrm>
            <a:prstGeom prst="upArrow">
              <a:avLst>
                <a:gd name="adj1" fmla="val 50000"/>
                <a:gd name="adj2" fmla="val 50000"/>
              </a:avLst>
            </a:prstGeom>
            <a:solidFill>
              <a:srgbClr val="3366FF"/>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 name="AutoShape 32"/>
            <p:cNvSpPr>
              <a:spLocks noChangeArrowheads="1"/>
            </p:cNvSpPr>
            <p:nvPr/>
          </p:nvSpPr>
          <p:spPr bwMode="auto">
            <a:xfrm>
              <a:off x="1371600" y="2362200"/>
              <a:ext cx="457200" cy="990600"/>
            </a:xfrm>
            <a:prstGeom prst="downArrow">
              <a:avLst>
                <a:gd name="adj1" fmla="val 50000"/>
                <a:gd name="adj2" fmla="val 54167"/>
              </a:avLst>
            </a:prstGeom>
            <a:solidFill>
              <a:srgbClr val="3366FF">
                <a:alpha val="65097"/>
              </a:srgbClr>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 name="Text Box 33"/>
            <p:cNvSpPr txBox="1">
              <a:spLocks noChangeArrowheads="1"/>
            </p:cNvSpPr>
            <p:nvPr/>
          </p:nvSpPr>
          <p:spPr bwMode="auto">
            <a:xfrm>
              <a:off x="3017960" y="2616200"/>
              <a:ext cx="3477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3333CC"/>
                  </a:solidFill>
                  <a:effectLst/>
                  <a:uLnTx/>
                  <a:uFillTx/>
                  <a:latin typeface="Arial Black" pitchFamily="34" charset="0"/>
                </a:rPr>
                <a:t>Rain</a:t>
              </a:r>
              <a:r>
                <a:rPr kumimoji="0" lang="en-US" sz="2400" b="1" i="0" u="none" strike="noStrike" kern="0" cap="none" spc="0" normalizeH="0" baseline="0" noProof="0" dirty="0" smtClean="0">
                  <a:ln>
                    <a:noFill/>
                  </a:ln>
                  <a:solidFill>
                    <a:schemeClr val="tx2">
                      <a:lumMod val="75000"/>
                    </a:schemeClr>
                  </a:solidFill>
                  <a:effectLst/>
                  <a:uLnTx/>
                  <a:uFillTx/>
                  <a:latin typeface="Arial Black" pitchFamily="34" charset="0"/>
                </a:rPr>
                <a:t> </a:t>
              </a:r>
              <a:r>
                <a:rPr kumimoji="0" lang="en-US" sz="2400" b="0" i="0" u="none" strike="noStrike" kern="0" cap="none" spc="0" normalizeH="0" baseline="0" noProof="0" dirty="0" smtClean="0">
                  <a:ln>
                    <a:noFill/>
                  </a:ln>
                  <a:solidFill>
                    <a:schemeClr val="tx2">
                      <a:lumMod val="75000"/>
                    </a:schemeClr>
                  </a:solidFill>
                  <a:effectLst/>
                  <a:uLnTx/>
                  <a:uFillTx/>
                  <a:latin typeface="Arial Black" pitchFamily="34" charset="0"/>
                </a:rPr>
                <a:t>and </a:t>
              </a:r>
              <a:r>
                <a:rPr kumimoji="0" lang="en-US" sz="2400" b="1" i="0" u="none" strike="noStrike" kern="0" cap="none" spc="0" normalizeH="0" baseline="0" noProof="0" dirty="0" smtClean="0">
                  <a:ln>
                    <a:noFill/>
                  </a:ln>
                  <a:solidFill>
                    <a:srgbClr val="3333CC"/>
                  </a:solidFill>
                  <a:effectLst/>
                  <a:uLnTx/>
                  <a:uFillTx/>
                  <a:latin typeface="Arial Black" pitchFamily="34" charset="0"/>
                </a:rPr>
                <a:t>Irrigation</a:t>
              </a:r>
            </a:p>
          </p:txBody>
        </p:sp>
        <p:sp>
          <p:nvSpPr>
            <p:cNvPr id="15" name="Text Box 34"/>
            <p:cNvSpPr txBox="1">
              <a:spLocks noChangeArrowheads="1"/>
            </p:cNvSpPr>
            <p:nvPr/>
          </p:nvSpPr>
          <p:spPr bwMode="auto">
            <a:xfrm>
              <a:off x="3938408" y="625475"/>
              <a:ext cx="354842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rgbClr val="000000"/>
                  </a:solidFill>
                  <a:effectLst/>
                  <a:uLnTx/>
                  <a:uFillTx/>
                  <a:latin typeface="Arial Black" pitchFamily="34" charset="0"/>
                </a:rPr>
                <a:t>Evapotranspiration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smtClean="0">
                  <a:ln>
                    <a:noFill/>
                  </a:ln>
                  <a:solidFill>
                    <a:srgbClr val="000000"/>
                  </a:solidFill>
                  <a:effectLst/>
                  <a:uLnTx/>
                  <a:uFillTx/>
                  <a:latin typeface="Arial Black" pitchFamily="34" charset="0"/>
                </a:rPr>
                <a:t>“ ET “</a:t>
              </a:r>
            </a:p>
          </p:txBody>
        </p:sp>
        <p:sp>
          <p:nvSpPr>
            <p:cNvPr id="16" name="Text Box 35"/>
            <p:cNvSpPr txBox="1">
              <a:spLocks noChangeArrowheads="1"/>
            </p:cNvSpPr>
            <p:nvPr/>
          </p:nvSpPr>
          <p:spPr bwMode="auto">
            <a:xfrm>
              <a:off x="381000" y="5257800"/>
              <a:ext cx="4419600" cy="85090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FF0000"/>
                  </a:solidFill>
                  <a:effectLst/>
                  <a:uLnTx/>
                  <a:uFillTx/>
                  <a:latin typeface="Arial Black" pitchFamily="34" charset="0"/>
                </a:rPr>
                <a:t>Excess Water Causes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FF0000"/>
                  </a:solidFill>
                  <a:effectLst/>
                  <a:uLnTx/>
                  <a:uFillTx/>
                  <a:latin typeface="Arial Black" pitchFamily="34" charset="0"/>
                </a:rPr>
                <a:t>Nitrate N  Leaching</a:t>
              </a:r>
            </a:p>
          </p:txBody>
        </p:sp>
        <p:graphicFrame>
          <p:nvGraphicFramePr>
            <p:cNvPr id="17" name="Object 36"/>
            <p:cNvGraphicFramePr>
              <a:graphicFrameLocks noChangeAspect="1"/>
            </p:cNvGraphicFramePr>
            <p:nvPr>
              <p:extLst>
                <p:ext uri="{D42A27DB-BD31-4B8C-83A1-F6EECF244321}">
                  <p14:modId xmlns:p14="http://schemas.microsoft.com/office/powerpoint/2010/main" xmlns="" val="1145129918"/>
                </p:ext>
              </p:extLst>
            </p:nvPr>
          </p:nvGraphicFramePr>
          <p:xfrm>
            <a:off x="6477000" y="1828800"/>
            <a:ext cx="1952625" cy="1981200"/>
          </p:xfrm>
          <a:graphic>
            <a:graphicData uri="http://schemas.openxmlformats.org/presentationml/2006/ole">
              <p:oleObj spid="_x0000_s1026" name="Clip" r:id="rId3" imgW="1182624" imgH="1200912" progId="">
                <p:embed/>
              </p:oleObj>
            </a:graphicData>
          </a:graphic>
        </p:graphicFrame>
      </p:grpSp>
      <p:sp>
        <p:nvSpPr>
          <p:cNvPr id="19" name="Freeform 4"/>
          <p:cNvSpPr>
            <a:spLocks/>
          </p:cNvSpPr>
          <p:nvPr/>
        </p:nvSpPr>
        <p:spPr bwMode="auto">
          <a:xfrm>
            <a:off x="1156607" y="3771900"/>
            <a:ext cx="1601107" cy="1695450"/>
          </a:xfrm>
          <a:custGeom>
            <a:avLst/>
            <a:gdLst>
              <a:gd name="T0" fmla="*/ 1681162 w 1059"/>
              <a:gd name="T1" fmla="*/ 0 h 1068"/>
              <a:gd name="T2" fmla="*/ 1547812 w 1059"/>
              <a:gd name="T3" fmla="*/ 57150 h 1068"/>
              <a:gd name="T4" fmla="*/ 1490662 w 1059"/>
              <a:gd name="T5" fmla="*/ 114300 h 1068"/>
              <a:gd name="T6" fmla="*/ 1395412 w 1059"/>
              <a:gd name="T7" fmla="*/ 133350 h 1068"/>
              <a:gd name="T8" fmla="*/ 1223962 w 1059"/>
              <a:gd name="T9" fmla="*/ 209550 h 1068"/>
              <a:gd name="T10" fmla="*/ 976312 w 1059"/>
              <a:gd name="T11" fmla="*/ 228600 h 1068"/>
              <a:gd name="T12" fmla="*/ 671512 w 1059"/>
              <a:gd name="T13" fmla="*/ 361950 h 1068"/>
              <a:gd name="T14" fmla="*/ 614362 w 1059"/>
              <a:gd name="T15" fmla="*/ 438150 h 1068"/>
              <a:gd name="T16" fmla="*/ 500062 w 1059"/>
              <a:gd name="T17" fmla="*/ 666750 h 1068"/>
              <a:gd name="T18" fmla="*/ 423862 w 1059"/>
              <a:gd name="T19" fmla="*/ 723900 h 1068"/>
              <a:gd name="T20" fmla="*/ 385762 w 1059"/>
              <a:gd name="T21" fmla="*/ 781050 h 1068"/>
              <a:gd name="T22" fmla="*/ 271462 w 1059"/>
              <a:gd name="T23" fmla="*/ 857250 h 1068"/>
              <a:gd name="T24" fmla="*/ 176212 w 1059"/>
              <a:gd name="T25" fmla="*/ 971550 h 1068"/>
              <a:gd name="T26" fmla="*/ 80962 w 1059"/>
              <a:gd name="T27" fmla="*/ 1123950 h 1068"/>
              <a:gd name="T28" fmla="*/ 4762 w 1059"/>
              <a:gd name="T29" fmla="*/ 1485900 h 1068"/>
              <a:gd name="T30" fmla="*/ 4762 w 1059"/>
              <a:gd name="T31" fmla="*/ 1695450 h 10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9"/>
              <a:gd name="T49" fmla="*/ 0 h 1068"/>
              <a:gd name="T50" fmla="*/ 1059 w 1059"/>
              <a:gd name="T51" fmla="*/ 1068 h 10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9" h="1068">
                <a:moveTo>
                  <a:pt x="1059" y="0"/>
                </a:moveTo>
                <a:cubicBezTo>
                  <a:pt x="1030" y="10"/>
                  <a:pt x="1001" y="17"/>
                  <a:pt x="975" y="36"/>
                </a:cubicBezTo>
                <a:cubicBezTo>
                  <a:pt x="961" y="46"/>
                  <a:pt x="954" y="64"/>
                  <a:pt x="939" y="72"/>
                </a:cubicBezTo>
                <a:cubicBezTo>
                  <a:pt x="921" y="81"/>
                  <a:pt x="899" y="78"/>
                  <a:pt x="879" y="84"/>
                </a:cubicBezTo>
                <a:cubicBezTo>
                  <a:pt x="841" y="95"/>
                  <a:pt x="810" y="125"/>
                  <a:pt x="771" y="132"/>
                </a:cubicBezTo>
                <a:cubicBezTo>
                  <a:pt x="720" y="141"/>
                  <a:pt x="667" y="140"/>
                  <a:pt x="615" y="144"/>
                </a:cubicBezTo>
                <a:cubicBezTo>
                  <a:pt x="518" y="163"/>
                  <a:pt x="484" y="157"/>
                  <a:pt x="423" y="228"/>
                </a:cubicBezTo>
                <a:cubicBezTo>
                  <a:pt x="410" y="243"/>
                  <a:pt x="399" y="260"/>
                  <a:pt x="387" y="276"/>
                </a:cubicBezTo>
                <a:cubicBezTo>
                  <a:pt x="374" y="330"/>
                  <a:pt x="356" y="379"/>
                  <a:pt x="315" y="420"/>
                </a:cubicBezTo>
                <a:cubicBezTo>
                  <a:pt x="301" y="434"/>
                  <a:pt x="281" y="442"/>
                  <a:pt x="267" y="456"/>
                </a:cubicBezTo>
                <a:cubicBezTo>
                  <a:pt x="257" y="466"/>
                  <a:pt x="254" y="483"/>
                  <a:pt x="243" y="492"/>
                </a:cubicBezTo>
                <a:cubicBezTo>
                  <a:pt x="221" y="511"/>
                  <a:pt x="171" y="540"/>
                  <a:pt x="171" y="540"/>
                </a:cubicBezTo>
                <a:cubicBezTo>
                  <a:pt x="154" y="566"/>
                  <a:pt x="126" y="585"/>
                  <a:pt x="111" y="612"/>
                </a:cubicBezTo>
                <a:cubicBezTo>
                  <a:pt x="52" y="718"/>
                  <a:pt x="125" y="658"/>
                  <a:pt x="51" y="708"/>
                </a:cubicBezTo>
                <a:cubicBezTo>
                  <a:pt x="39" y="782"/>
                  <a:pt x="8" y="862"/>
                  <a:pt x="3" y="936"/>
                </a:cubicBezTo>
                <a:cubicBezTo>
                  <a:pt x="0" y="980"/>
                  <a:pt x="3" y="1024"/>
                  <a:pt x="3" y="1068"/>
                </a:cubicBezTo>
              </a:path>
            </a:pathLst>
          </a:custGeom>
          <a:noFill/>
          <a:ln w="28575" cap="sq" cmpd="sng">
            <a:solidFill>
              <a:srgbClr val="050507"/>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Line 21"/>
          <p:cNvSpPr>
            <a:spLocks noChangeShapeType="1"/>
          </p:cNvSpPr>
          <p:nvPr/>
        </p:nvSpPr>
        <p:spPr bwMode="auto">
          <a:xfrm flipV="1">
            <a:off x="2757714" y="2057400"/>
            <a:ext cx="0" cy="1676400"/>
          </a:xfrm>
          <a:prstGeom prst="line">
            <a:avLst/>
          </a:prstGeom>
          <a:noFill/>
          <a:ln w="57150">
            <a:solidFill>
              <a:srgbClr val="19CB21"/>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 name="AutoShape 30"/>
          <p:cNvSpPr>
            <a:spLocks noChangeArrowheads="1"/>
          </p:cNvSpPr>
          <p:nvPr/>
        </p:nvSpPr>
        <p:spPr bwMode="auto">
          <a:xfrm>
            <a:off x="689428" y="4238625"/>
            <a:ext cx="435429" cy="762000"/>
          </a:xfrm>
          <a:prstGeom prst="downArrow">
            <a:avLst>
              <a:gd name="adj1" fmla="val 50000"/>
              <a:gd name="adj2" fmla="val 41667"/>
            </a:avLst>
          </a:prstGeom>
          <a:solidFill>
            <a:srgbClr val="FF00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Freeform 8"/>
          <p:cNvSpPr>
            <a:spLocks/>
          </p:cNvSpPr>
          <p:nvPr/>
        </p:nvSpPr>
        <p:spPr bwMode="auto">
          <a:xfrm>
            <a:off x="1814286" y="4133850"/>
            <a:ext cx="743857" cy="2114550"/>
          </a:xfrm>
          <a:custGeom>
            <a:avLst/>
            <a:gdLst>
              <a:gd name="T0" fmla="*/ 781050 w 492"/>
              <a:gd name="T1" fmla="*/ 0 h 1332"/>
              <a:gd name="T2" fmla="*/ 704850 w 492"/>
              <a:gd name="T3" fmla="*/ 723900 h 1332"/>
              <a:gd name="T4" fmla="*/ 628650 w 492"/>
              <a:gd name="T5" fmla="*/ 857250 h 1332"/>
              <a:gd name="T6" fmla="*/ 514350 w 492"/>
              <a:gd name="T7" fmla="*/ 1085850 h 1332"/>
              <a:gd name="T8" fmla="*/ 304800 w 492"/>
              <a:gd name="T9" fmla="*/ 1657350 h 1332"/>
              <a:gd name="T10" fmla="*/ 247650 w 492"/>
              <a:gd name="T11" fmla="*/ 1809750 h 1332"/>
              <a:gd name="T12" fmla="*/ 209550 w 492"/>
              <a:gd name="T13" fmla="*/ 1943100 h 1332"/>
              <a:gd name="T14" fmla="*/ 133350 w 492"/>
              <a:gd name="T15" fmla="*/ 1981200 h 1332"/>
              <a:gd name="T16" fmla="*/ 0 w 492"/>
              <a:gd name="T17" fmla="*/ 2114550 h 13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1332"/>
              <a:gd name="T29" fmla="*/ 492 w 492"/>
              <a:gd name="T30" fmla="*/ 1332 h 13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1332">
                <a:moveTo>
                  <a:pt x="492" y="0"/>
                </a:moveTo>
                <a:cubicBezTo>
                  <a:pt x="422" y="141"/>
                  <a:pt x="459" y="302"/>
                  <a:pt x="444" y="456"/>
                </a:cubicBezTo>
                <a:cubicBezTo>
                  <a:pt x="441" y="488"/>
                  <a:pt x="409" y="510"/>
                  <a:pt x="396" y="540"/>
                </a:cubicBezTo>
                <a:cubicBezTo>
                  <a:pt x="375" y="589"/>
                  <a:pt x="354" y="639"/>
                  <a:pt x="324" y="684"/>
                </a:cubicBezTo>
                <a:cubicBezTo>
                  <a:pt x="293" y="806"/>
                  <a:pt x="308" y="967"/>
                  <a:pt x="192" y="1044"/>
                </a:cubicBezTo>
                <a:cubicBezTo>
                  <a:pt x="161" y="1167"/>
                  <a:pt x="203" y="1014"/>
                  <a:pt x="156" y="1140"/>
                </a:cubicBezTo>
                <a:cubicBezTo>
                  <a:pt x="156" y="1140"/>
                  <a:pt x="138" y="1218"/>
                  <a:pt x="132" y="1224"/>
                </a:cubicBezTo>
                <a:cubicBezTo>
                  <a:pt x="119" y="1237"/>
                  <a:pt x="99" y="1238"/>
                  <a:pt x="84" y="1248"/>
                </a:cubicBezTo>
                <a:cubicBezTo>
                  <a:pt x="56" y="1268"/>
                  <a:pt x="16" y="1301"/>
                  <a:pt x="0" y="1332"/>
                </a:cubicBezTo>
              </a:path>
            </a:pathLst>
          </a:custGeom>
          <a:noFill/>
          <a:ln w="28575" cap="sq" cmpd="sng">
            <a:solidFill>
              <a:srgbClr val="050507"/>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Freeform 13"/>
          <p:cNvSpPr>
            <a:spLocks/>
          </p:cNvSpPr>
          <p:nvPr/>
        </p:nvSpPr>
        <p:spPr bwMode="auto">
          <a:xfrm>
            <a:off x="2866572" y="3810000"/>
            <a:ext cx="1363738" cy="1714500"/>
          </a:xfrm>
          <a:custGeom>
            <a:avLst/>
            <a:gdLst>
              <a:gd name="T0" fmla="*/ 0 w 902"/>
              <a:gd name="T1" fmla="*/ 0 h 1080"/>
              <a:gd name="T2" fmla="*/ 190500 w 902"/>
              <a:gd name="T3" fmla="*/ 133350 h 1080"/>
              <a:gd name="T4" fmla="*/ 666750 w 902"/>
              <a:gd name="T5" fmla="*/ 247650 h 1080"/>
              <a:gd name="T6" fmla="*/ 819150 w 902"/>
              <a:gd name="T7" fmla="*/ 361950 h 1080"/>
              <a:gd name="T8" fmla="*/ 857250 w 902"/>
              <a:gd name="T9" fmla="*/ 419100 h 1080"/>
              <a:gd name="T10" fmla="*/ 952500 w 902"/>
              <a:gd name="T11" fmla="*/ 495300 h 1080"/>
              <a:gd name="T12" fmla="*/ 1066800 w 902"/>
              <a:gd name="T13" fmla="*/ 609600 h 1080"/>
              <a:gd name="T14" fmla="*/ 1219200 w 902"/>
              <a:gd name="T15" fmla="*/ 838200 h 1080"/>
              <a:gd name="T16" fmla="*/ 1371600 w 902"/>
              <a:gd name="T17" fmla="*/ 1390650 h 1080"/>
              <a:gd name="T18" fmla="*/ 1428750 w 902"/>
              <a:gd name="T19" fmla="*/ 1714500 h 10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2"/>
              <a:gd name="T31" fmla="*/ 0 h 1080"/>
              <a:gd name="T32" fmla="*/ 902 w 902"/>
              <a:gd name="T33" fmla="*/ 1080 h 10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2" h="1080">
                <a:moveTo>
                  <a:pt x="0" y="0"/>
                </a:moveTo>
                <a:cubicBezTo>
                  <a:pt x="71" y="53"/>
                  <a:pt x="31" y="25"/>
                  <a:pt x="120" y="84"/>
                </a:cubicBezTo>
                <a:cubicBezTo>
                  <a:pt x="177" y="122"/>
                  <a:pt x="358" y="147"/>
                  <a:pt x="420" y="156"/>
                </a:cubicBezTo>
                <a:cubicBezTo>
                  <a:pt x="452" y="180"/>
                  <a:pt x="494" y="195"/>
                  <a:pt x="516" y="228"/>
                </a:cubicBezTo>
                <a:cubicBezTo>
                  <a:pt x="524" y="240"/>
                  <a:pt x="530" y="254"/>
                  <a:pt x="540" y="264"/>
                </a:cubicBezTo>
                <a:cubicBezTo>
                  <a:pt x="558" y="282"/>
                  <a:pt x="582" y="294"/>
                  <a:pt x="600" y="312"/>
                </a:cubicBezTo>
                <a:cubicBezTo>
                  <a:pt x="689" y="401"/>
                  <a:pt x="587" y="327"/>
                  <a:pt x="672" y="384"/>
                </a:cubicBezTo>
                <a:cubicBezTo>
                  <a:pt x="695" y="453"/>
                  <a:pt x="705" y="486"/>
                  <a:pt x="768" y="528"/>
                </a:cubicBezTo>
                <a:cubicBezTo>
                  <a:pt x="807" y="646"/>
                  <a:pt x="770" y="782"/>
                  <a:pt x="864" y="876"/>
                </a:cubicBezTo>
                <a:cubicBezTo>
                  <a:pt x="902" y="990"/>
                  <a:pt x="900" y="904"/>
                  <a:pt x="900" y="1080"/>
                </a:cubicBezTo>
              </a:path>
            </a:pathLst>
          </a:custGeom>
          <a:noFill/>
          <a:ln w="28575" cap="sq" cmpd="sng">
            <a:solidFill>
              <a:srgbClr val="050507"/>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Freeform 18"/>
          <p:cNvSpPr>
            <a:spLocks/>
          </p:cNvSpPr>
          <p:nvPr/>
        </p:nvSpPr>
        <p:spPr bwMode="auto">
          <a:xfrm>
            <a:off x="2712357" y="3841750"/>
            <a:ext cx="235857" cy="1314450"/>
          </a:xfrm>
          <a:custGeom>
            <a:avLst/>
            <a:gdLst>
              <a:gd name="T0" fmla="*/ 57150 w 156"/>
              <a:gd name="T1" fmla="*/ 0 h 828"/>
              <a:gd name="T2" fmla="*/ 76200 w 156"/>
              <a:gd name="T3" fmla="*/ 476250 h 828"/>
              <a:gd name="T4" fmla="*/ 0 w 156"/>
              <a:gd name="T5" fmla="*/ 685800 h 828"/>
              <a:gd name="T6" fmla="*/ 76200 w 156"/>
              <a:gd name="T7" fmla="*/ 1047750 h 828"/>
              <a:gd name="T8" fmla="*/ 95250 w 156"/>
              <a:gd name="T9" fmla="*/ 1123950 h 828"/>
              <a:gd name="T10" fmla="*/ 247650 w 156"/>
              <a:gd name="T11" fmla="*/ 1314450 h 828"/>
              <a:gd name="T12" fmla="*/ 0 60000 65536"/>
              <a:gd name="T13" fmla="*/ 0 60000 65536"/>
              <a:gd name="T14" fmla="*/ 0 60000 65536"/>
              <a:gd name="T15" fmla="*/ 0 60000 65536"/>
              <a:gd name="T16" fmla="*/ 0 60000 65536"/>
              <a:gd name="T17" fmla="*/ 0 60000 65536"/>
              <a:gd name="T18" fmla="*/ 0 w 156"/>
              <a:gd name="T19" fmla="*/ 0 h 828"/>
              <a:gd name="T20" fmla="*/ 156 w 156"/>
              <a:gd name="T21" fmla="*/ 828 h 828"/>
            </a:gdLst>
            <a:ahLst/>
            <a:cxnLst>
              <a:cxn ang="T12">
                <a:pos x="T0" y="T1"/>
              </a:cxn>
              <a:cxn ang="T13">
                <a:pos x="T2" y="T3"/>
              </a:cxn>
              <a:cxn ang="T14">
                <a:pos x="T4" y="T5"/>
              </a:cxn>
              <a:cxn ang="T15">
                <a:pos x="T6" y="T7"/>
              </a:cxn>
              <a:cxn ang="T16">
                <a:pos x="T8" y="T9"/>
              </a:cxn>
              <a:cxn ang="T17">
                <a:pos x="T10" y="T11"/>
              </a:cxn>
            </a:cxnLst>
            <a:rect l="T18" t="T19" r="T20" b="T21"/>
            <a:pathLst>
              <a:path w="156" h="828">
                <a:moveTo>
                  <a:pt x="36" y="0"/>
                </a:moveTo>
                <a:cubicBezTo>
                  <a:pt x="61" y="125"/>
                  <a:pt x="72" y="131"/>
                  <a:pt x="48" y="300"/>
                </a:cubicBezTo>
                <a:cubicBezTo>
                  <a:pt x="44" y="325"/>
                  <a:pt x="8" y="400"/>
                  <a:pt x="0" y="432"/>
                </a:cubicBezTo>
                <a:cubicBezTo>
                  <a:pt x="12" y="568"/>
                  <a:pt x="17" y="553"/>
                  <a:pt x="48" y="660"/>
                </a:cubicBezTo>
                <a:cubicBezTo>
                  <a:pt x="53" y="676"/>
                  <a:pt x="51" y="694"/>
                  <a:pt x="60" y="708"/>
                </a:cubicBezTo>
                <a:cubicBezTo>
                  <a:pt x="76" y="730"/>
                  <a:pt x="156" y="784"/>
                  <a:pt x="156" y="828"/>
                </a:cubicBezTo>
              </a:path>
            </a:pathLst>
          </a:custGeom>
          <a:noFill/>
          <a:ln w="28575" cap="sq" cmpd="sng">
            <a:solidFill>
              <a:srgbClr val="050507"/>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 name="Freeform 20"/>
          <p:cNvSpPr>
            <a:spLocks/>
          </p:cNvSpPr>
          <p:nvPr/>
        </p:nvSpPr>
        <p:spPr bwMode="auto">
          <a:xfrm>
            <a:off x="3398762" y="4038600"/>
            <a:ext cx="273655" cy="876300"/>
          </a:xfrm>
          <a:custGeom>
            <a:avLst/>
            <a:gdLst>
              <a:gd name="T0" fmla="*/ 50800 w 181"/>
              <a:gd name="T1" fmla="*/ 0 h 552"/>
              <a:gd name="T2" fmla="*/ 222250 w 181"/>
              <a:gd name="T3" fmla="*/ 552450 h 552"/>
              <a:gd name="T4" fmla="*/ 279400 w 181"/>
              <a:gd name="T5" fmla="*/ 876300 h 552"/>
              <a:gd name="T6" fmla="*/ 0 60000 65536"/>
              <a:gd name="T7" fmla="*/ 0 60000 65536"/>
              <a:gd name="T8" fmla="*/ 0 60000 65536"/>
              <a:gd name="T9" fmla="*/ 0 w 181"/>
              <a:gd name="T10" fmla="*/ 0 h 552"/>
              <a:gd name="T11" fmla="*/ 181 w 181"/>
              <a:gd name="T12" fmla="*/ 552 h 552"/>
            </a:gdLst>
            <a:ahLst/>
            <a:cxnLst>
              <a:cxn ang="T6">
                <a:pos x="T0" y="T1"/>
              </a:cxn>
              <a:cxn ang="T7">
                <a:pos x="T2" y="T3"/>
              </a:cxn>
              <a:cxn ang="T8">
                <a:pos x="T4" y="T5"/>
              </a:cxn>
            </a:cxnLst>
            <a:rect l="T9" t="T10" r="T11" b="T12"/>
            <a:pathLst>
              <a:path w="181" h="552">
                <a:moveTo>
                  <a:pt x="32" y="0"/>
                </a:moveTo>
                <a:cubicBezTo>
                  <a:pt x="116" y="126"/>
                  <a:pt x="0" y="301"/>
                  <a:pt x="140" y="348"/>
                </a:cubicBezTo>
                <a:cubicBezTo>
                  <a:pt x="181" y="410"/>
                  <a:pt x="176" y="479"/>
                  <a:pt x="176" y="552"/>
                </a:cubicBezTo>
              </a:path>
            </a:pathLst>
          </a:custGeom>
          <a:noFill/>
          <a:ln w="28575" cap="sq" cmpd="sng">
            <a:solidFill>
              <a:srgbClr val="050507"/>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xmlns="" val="384203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Set Location</a:t>
            </a:r>
          </a:p>
          <a:p>
            <a:r>
              <a:rPr lang="en-US" dirty="0" smtClean="0"/>
              <a:t>Select what information you want</a:t>
            </a:r>
          </a:p>
          <a:p>
            <a:pPr lvl="1"/>
            <a:r>
              <a:rPr lang="en-US" dirty="0" smtClean="0"/>
              <a:t>Temperature</a:t>
            </a:r>
          </a:p>
          <a:p>
            <a:pPr lvl="1"/>
            <a:r>
              <a:rPr lang="en-US" dirty="0" smtClean="0"/>
              <a:t>Precipitation if you missed any</a:t>
            </a:r>
          </a:p>
          <a:p>
            <a:r>
              <a:rPr lang="en-US" dirty="0" smtClean="0"/>
              <a:t>Click on Get Daily</a:t>
            </a:r>
            <a:endParaRPr lang="en-US" dirty="0"/>
          </a:p>
        </p:txBody>
      </p:sp>
      <p:sp>
        <p:nvSpPr>
          <p:cNvPr id="3" name="Title 2"/>
          <p:cNvSpPr>
            <a:spLocks noGrp="1"/>
          </p:cNvSpPr>
          <p:nvPr>
            <p:ph type="title"/>
          </p:nvPr>
        </p:nvSpPr>
        <p:spPr/>
        <p:txBody>
          <a:bodyPr/>
          <a:lstStyle/>
          <a:p>
            <a:r>
              <a:rPr lang="en-US" dirty="0" smtClean="0"/>
              <a:t>Climatology Data Retrieval</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matology_Home.jpg"/>
          <p:cNvPicPr>
            <a:picLocks noChangeAspect="1"/>
          </p:cNvPicPr>
          <p:nvPr/>
        </p:nvPicPr>
        <p:blipFill>
          <a:blip r:embed="rId2" cstate="print"/>
          <a:stretch>
            <a:fillRect/>
          </a:stretch>
        </p:blipFill>
        <p:spPr>
          <a:xfrm>
            <a:off x="1922318" y="0"/>
            <a:ext cx="5299364"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matology Map.jpg"/>
          <p:cNvPicPr>
            <a:picLocks noChangeAspect="1"/>
          </p:cNvPicPr>
          <p:nvPr/>
        </p:nvPicPr>
        <p:blipFill>
          <a:blip r:embed="rId2" cstate="print"/>
          <a:stretch>
            <a:fillRect/>
          </a:stretch>
        </p:blipFill>
        <p:spPr>
          <a:xfrm>
            <a:off x="1922318" y="0"/>
            <a:ext cx="5299364" cy="685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matology_Retrieve.jpg"/>
          <p:cNvPicPr>
            <a:picLocks noChangeAspect="1"/>
          </p:cNvPicPr>
          <p:nvPr/>
        </p:nvPicPr>
        <p:blipFill>
          <a:blip r:embed="rId2" cstate="print"/>
          <a:stretch>
            <a:fillRect/>
          </a:stretch>
        </p:blipFill>
        <p:spPr>
          <a:xfrm>
            <a:off x="1922318" y="0"/>
            <a:ext cx="5299364"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matology_Output_Page_1.jpg"/>
          <p:cNvPicPr>
            <a:picLocks noChangeAspect="1"/>
          </p:cNvPicPr>
          <p:nvPr/>
        </p:nvPicPr>
        <p:blipFill>
          <a:blip r:embed="rId2" cstate="print"/>
          <a:stretch>
            <a:fillRect/>
          </a:stretch>
        </p:blipFill>
        <p:spPr>
          <a:xfrm>
            <a:off x="1922318" y="0"/>
            <a:ext cx="5299364" cy="6858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If field is close to Westport, you can use data from the Rosholt Weather Station</a:t>
            </a:r>
          </a:p>
          <a:p>
            <a:pPr lvl="1"/>
            <a:r>
              <a:rPr lang="en-US" dirty="0" smtClean="0"/>
              <a:t>Temperature and rainfall</a:t>
            </a:r>
          </a:p>
          <a:p>
            <a:pPr lvl="1"/>
            <a:r>
              <a:rPr lang="en-US" dirty="0" smtClean="0"/>
              <a:t>Compare ET</a:t>
            </a:r>
          </a:p>
          <a:p>
            <a:pPr lvl="1"/>
            <a:r>
              <a:rPr lang="en-US" dirty="0" smtClean="0"/>
              <a:t>More information if you are interested</a:t>
            </a:r>
          </a:p>
          <a:p>
            <a:pPr lvl="1"/>
            <a:endParaRPr lang="en-US" dirty="0" smtClean="0"/>
          </a:p>
          <a:p>
            <a:pPr lvl="1"/>
            <a:endParaRPr lang="en-US" dirty="0" smtClean="0"/>
          </a:p>
          <a:p>
            <a:endParaRPr lang="en-US" dirty="0"/>
          </a:p>
        </p:txBody>
      </p:sp>
      <p:sp>
        <p:nvSpPr>
          <p:cNvPr id="3" name="Title 2"/>
          <p:cNvSpPr>
            <a:spLocks noGrp="1"/>
          </p:cNvSpPr>
          <p:nvPr>
            <p:ph type="title"/>
          </p:nvPr>
        </p:nvSpPr>
        <p:spPr/>
        <p:txBody>
          <a:bodyPr/>
          <a:lstStyle/>
          <a:p>
            <a:r>
              <a:rPr lang="en-US" dirty="0" smtClean="0"/>
              <a:t>Rosholt Weather Station</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sholt_Page_1.jpg"/>
          <p:cNvPicPr>
            <a:picLocks noChangeAspect="1"/>
          </p:cNvPicPr>
          <p:nvPr/>
        </p:nvPicPr>
        <p:blipFill>
          <a:blip r:embed="rId2" cstate="print"/>
          <a:stretch>
            <a:fillRect/>
          </a:stretch>
        </p:blipFill>
        <p:spPr>
          <a:xfrm>
            <a:off x="1922318" y="0"/>
            <a:ext cx="5299364" cy="6858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yestWIMNet.gif"/>
          <p:cNvPicPr>
            <a:picLocks noGrp="1" noChangeAspect="1"/>
          </p:cNvPicPr>
          <p:nvPr>
            <p:ph idx="1"/>
          </p:nvPr>
        </p:nvPicPr>
        <p:blipFill>
          <a:blip r:embed="rId2" cstate="print"/>
          <a:stretch>
            <a:fillRect/>
          </a:stretch>
        </p:blipFill>
        <p:spPr>
          <a:xfrm>
            <a:off x="4953000" y="1371600"/>
            <a:ext cx="3394472" cy="4525962"/>
          </a:xfrm>
        </p:spPr>
      </p:pic>
      <p:sp>
        <p:nvSpPr>
          <p:cNvPr id="7" name="Title 6"/>
          <p:cNvSpPr>
            <a:spLocks noGrp="1"/>
          </p:cNvSpPr>
          <p:nvPr>
            <p:ph type="title"/>
          </p:nvPr>
        </p:nvSpPr>
        <p:spPr/>
        <p:txBody>
          <a:bodyPr/>
          <a:lstStyle/>
          <a:p>
            <a:r>
              <a:rPr lang="en-US" dirty="0" smtClean="0"/>
              <a:t>Estimated ET Potentials</a:t>
            </a:r>
            <a:endParaRPr lang="en-US" dirty="0"/>
          </a:p>
        </p:txBody>
      </p:sp>
      <p:sp>
        <p:nvSpPr>
          <p:cNvPr id="10" name="TextBox 9"/>
          <p:cNvSpPr txBox="1"/>
          <p:nvPr/>
        </p:nvSpPr>
        <p:spPr>
          <a:xfrm>
            <a:off x="685800" y="3276600"/>
            <a:ext cx="3886200" cy="923330"/>
          </a:xfrm>
          <a:prstGeom prst="rect">
            <a:avLst/>
          </a:prstGeom>
          <a:noFill/>
        </p:spPr>
        <p:txBody>
          <a:bodyPr wrap="square" rtlCol="0">
            <a:spAutoFit/>
          </a:bodyPr>
          <a:lstStyle/>
          <a:p>
            <a:r>
              <a:rPr lang="en-US" dirty="0" smtClean="0">
                <a:hlinkClick r:id="rId3"/>
              </a:rPr>
              <a:t>http://www.soils.wisc.edu/uwex.agwx/sun_water</a:t>
            </a:r>
            <a:endParaRPr lang="en-US" dirty="0" smtClean="0"/>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3352800" cy="4525963"/>
          </a:xfrm>
        </p:spPr>
        <p:txBody>
          <a:bodyPr/>
          <a:lstStyle/>
          <a:p>
            <a:endParaRPr lang="en-US" dirty="0" smtClean="0"/>
          </a:p>
          <a:p>
            <a:endParaRPr lang="en-US" dirty="0" smtClean="0"/>
          </a:p>
          <a:p>
            <a:r>
              <a:rPr lang="en-US" dirty="0" smtClean="0"/>
              <a:t>Wherever you get your forecast from and trust the most</a:t>
            </a:r>
            <a:endParaRPr lang="en-US" dirty="0"/>
          </a:p>
        </p:txBody>
      </p:sp>
      <p:sp>
        <p:nvSpPr>
          <p:cNvPr id="3" name="Title 2"/>
          <p:cNvSpPr>
            <a:spLocks noGrp="1"/>
          </p:cNvSpPr>
          <p:nvPr>
            <p:ph type="title"/>
          </p:nvPr>
        </p:nvSpPr>
        <p:spPr/>
        <p:txBody>
          <a:bodyPr/>
          <a:lstStyle/>
          <a:p>
            <a:r>
              <a:rPr lang="en-US" dirty="0" smtClean="0"/>
              <a:t>Favorite Weather Site or News</a:t>
            </a:r>
            <a:endParaRPr lang="en-US" dirty="0"/>
          </a:p>
        </p:txBody>
      </p:sp>
      <p:pic>
        <p:nvPicPr>
          <p:cNvPr id="4" name="Picture 3" descr="weather.bmp"/>
          <p:cNvPicPr>
            <a:picLocks noChangeAspect="1"/>
          </p:cNvPicPr>
          <p:nvPr/>
        </p:nvPicPr>
        <p:blipFill>
          <a:blip r:embed="rId2" cstate="print"/>
          <a:stretch>
            <a:fillRect/>
          </a:stretch>
        </p:blipFill>
        <p:spPr>
          <a:xfrm>
            <a:off x="3810000" y="1205424"/>
            <a:ext cx="5025933" cy="5652576"/>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Fill in Field Indicator, Crop, &amp; Emergence Date</a:t>
            </a:r>
          </a:p>
          <a:p>
            <a:r>
              <a:rPr lang="en-US" dirty="0" smtClean="0"/>
              <a:t>Click on Crops &amp; Soils</a:t>
            </a:r>
          </a:p>
          <a:p>
            <a:pPr lvl="1"/>
            <a:r>
              <a:rPr lang="en-US" dirty="0" smtClean="0"/>
              <a:t>You will have to scroll right and down a bit</a:t>
            </a:r>
          </a:p>
          <a:p>
            <a:pPr lvl="1"/>
            <a:r>
              <a:rPr lang="en-US" dirty="0" smtClean="0"/>
              <a:t>Can adjust root zone maximum depth and week of root zone maximum depth</a:t>
            </a:r>
          </a:p>
          <a:p>
            <a:pPr lvl="1"/>
            <a:r>
              <a:rPr lang="en-US" dirty="0" smtClean="0"/>
              <a:t>Can also adjust management allowed depletion</a:t>
            </a:r>
          </a:p>
          <a:p>
            <a:pPr lvl="1"/>
            <a:r>
              <a:rPr lang="en-US" dirty="0" smtClean="0"/>
              <a:t>Need to adjust soils to your most limiting soil’s available water capacity</a:t>
            </a:r>
          </a:p>
          <a:p>
            <a:r>
              <a:rPr lang="en-US" dirty="0" smtClean="0"/>
              <a:t>Click on Return to Cell B8</a:t>
            </a:r>
          </a:p>
          <a:p>
            <a:pPr lvl="1"/>
            <a:endParaRPr lang="en-US" dirty="0"/>
          </a:p>
        </p:txBody>
      </p:sp>
      <p:sp>
        <p:nvSpPr>
          <p:cNvPr id="3" name="Title 2"/>
          <p:cNvSpPr>
            <a:spLocks noGrp="1"/>
          </p:cNvSpPr>
          <p:nvPr>
            <p:ph type="title"/>
          </p:nvPr>
        </p:nvSpPr>
        <p:spPr/>
        <p:txBody>
          <a:bodyPr>
            <a:normAutofit fontScale="90000"/>
          </a:bodyPr>
          <a:lstStyle/>
          <a:p>
            <a:r>
              <a:rPr lang="en-US" dirty="0" smtClean="0"/>
              <a:t>Irrigation Scheduling Worksheet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53143" y="609600"/>
            <a:ext cx="7402286" cy="1143000"/>
          </a:xfrm>
          <a:prstGeom prst="rect">
            <a:avLst/>
          </a:prstGeom>
          <a:solidFill>
            <a:srgbClr val="99CCFF"/>
          </a:solidFill>
          <a:ln w="38100">
            <a:solidFill>
              <a:srgbClr val="000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smtClean="0">
                <a:ln>
                  <a:noFill/>
                </a:ln>
                <a:solidFill>
                  <a:srgbClr val="000000"/>
                </a:solidFill>
                <a:effectLst/>
                <a:uLnTx/>
                <a:uFillTx/>
                <a:latin typeface="Times New Roman"/>
                <a:ea typeface="+mj-ea"/>
                <a:cs typeface="+mj-cs"/>
              </a:rPr>
              <a:t>Estimated Daily Crop Water Use “ET” </a:t>
            </a:r>
            <a:br>
              <a:rPr kumimoji="0" lang="en-US" sz="3600" b="0" i="0" u="none" strike="noStrike" kern="0" cap="none" spc="0" normalizeH="0" baseline="0" noProof="0" smtClean="0">
                <a:ln>
                  <a:noFill/>
                </a:ln>
                <a:solidFill>
                  <a:srgbClr val="000000"/>
                </a:solidFill>
                <a:effectLst/>
                <a:uLnTx/>
                <a:uFillTx/>
                <a:latin typeface="Times New Roman"/>
                <a:ea typeface="+mj-ea"/>
                <a:cs typeface="+mj-cs"/>
              </a:rPr>
            </a:br>
            <a:r>
              <a:rPr kumimoji="0" lang="en-US" sz="3600" b="0" i="0" u="none" strike="noStrike" kern="0" cap="none" spc="0" normalizeH="0" baseline="0" noProof="0" smtClean="0">
                <a:ln>
                  <a:noFill/>
                </a:ln>
                <a:solidFill>
                  <a:srgbClr val="000000"/>
                </a:solidFill>
                <a:effectLst/>
                <a:uLnTx/>
                <a:uFillTx/>
                <a:latin typeface="Times New Roman"/>
                <a:ea typeface="+mj-ea"/>
                <a:cs typeface="+mj-cs"/>
              </a:rPr>
              <a:t>Typical Annual Crop</a:t>
            </a:r>
            <a:endParaRPr kumimoji="0" lang="en-US" sz="3600" b="0" i="0" u="none" strike="noStrike" kern="0" cap="none" spc="0" normalizeH="0" baseline="0" noProof="0" dirty="0" smtClean="0">
              <a:ln>
                <a:noFill/>
              </a:ln>
              <a:solidFill>
                <a:srgbClr val="000000"/>
              </a:solidFill>
              <a:effectLst/>
              <a:uLnTx/>
              <a:uFillTx/>
              <a:latin typeface="Times New Roman"/>
              <a:ea typeface="+mj-ea"/>
              <a:cs typeface="+mj-cs"/>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083" y="1247775"/>
            <a:ext cx="8707060" cy="436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093899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ckbook.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ckbook2.jpg"/>
          <p:cNvPicPr>
            <a:picLocks noChangeAspect="1"/>
          </p:cNvPicPr>
          <p:nvPr/>
        </p:nvPicPr>
        <p:blipFill>
          <a:blip r:embed="rId2" cstate="print"/>
          <a:stretch>
            <a:fillRect/>
          </a:stretch>
        </p:blipFill>
        <p:spPr>
          <a:xfrm>
            <a:off x="1922318" y="0"/>
            <a:ext cx="5299364"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 xmlns:p14="http://schemas.microsoft.com/office/powerpoint/2010/main" val="475555958"/>
              </p:ext>
            </p:extLst>
          </p:nvPr>
        </p:nvGraphicFramePr>
        <p:xfrm>
          <a:off x="290286" y="0"/>
          <a:ext cx="8490857" cy="6859120"/>
        </p:xfrm>
        <a:graphic>
          <a:graphicData uri="http://schemas.openxmlformats.org/drawingml/2006/table">
            <a:tbl>
              <a:tblPr/>
              <a:tblGrid>
                <a:gridCol w="1655717"/>
                <a:gridCol w="1669869"/>
                <a:gridCol w="1797231"/>
                <a:gridCol w="1853837"/>
                <a:gridCol w="1514203"/>
              </a:tblGrid>
              <a:tr h="404649">
                <a:tc gridSpan="5">
                  <a:txBody>
                    <a:bodyPr/>
                    <a:lstStyle/>
                    <a:p>
                      <a:pPr algn="ctr" fontAlgn="b"/>
                      <a:r>
                        <a:rPr lang="en-US" sz="1800" b="1" i="0" u="none" strike="noStrike" dirty="0">
                          <a:solidFill>
                            <a:srgbClr val="000000"/>
                          </a:solidFill>
                          <a:effectLst/>
                          <a:latin typeface="Arial Black" pitchFamily="34" charset="0"/>
                        </a:rPr>
                        <a:t>Table 7   Guidelines for soil moisture depletion allowances for irrigation management.</a:t>
                      </a:r>
                    </a:p>
                  </a:txBody>
                  <a:tcPr marL="9071" marR="9071"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4649">
                <a:tc>
                  <a:txBody>
                    <a:bodyPr/>
                    <a:lstStyle/>
                    <a:p>
                      <a:pPr algn="l" fontAlgn="b"/>
                      <a:endParaRPr lang="en-US" sz="1100" b="0" i="0" u="none" strike="noStrike">
                        <a:solidFill>
                          <a:srgbClr val="000000"/>
                        </a:solidFill>
                        <a:effectLst/>
                        <a:latin typeface="Calibri"/>
                      </a:endParaRPr>
                    </a:p>
                  </a:txBody>
                  <a:tcPr marL="9071" marR="9071"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9071" marR="9071"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9071" marR="9071"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071" marR="9071"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071" marR="9071" marT="9525" marB="0" anchor="b">
                    <a:lnL>
                      <a:noFill/>
                    </a:lnL>
                    <a:lnR>
                      <a:noFill/>
                    </a:lnR>
                    <a:lnT>
                      <a:noFill/>
                    </a:lnT>
                    <a:lnB w="12700" cap="flat" cmpd="sng" algn="ctr">
                      <a:solidFill>
                        <a:srgbClr val="000000"/>
                      </a:solidFill>
                      <a:prstDash val="solid"/>
                      <a:round/>
                      <a:headEnd type="none" w="med" len="med"/>
                      <a:tailEnd type="none" w="med" len="med"/>
                    </a:lnB>
                  </a:tcPr>
                </a:tc>
              </a:tr>
              <a:tr h="500993">
                <a:tc>
                  <a:txBody>
                    <a:bodyPr/>
                    <a:lstStyle/>
                    <a:p>
                      <a:pPr algn="ctr" fontAlgn="b"/>
                      <a:r>
                        <a:rPr lang="en-US" sz="2000" b="1" i="0" u="none" strike="noStrike" dirty="0">
                          <a:solidFill>
                            <a:srgbClr val="000000"/>
                          </a:solidFill>
                          <a:effectLst/>
                          <a:latin typeface="Calibri"/>
                        </a:rPr>
                        <a:t>Crop</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Seedling</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Vegetative</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Critical Period</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Maturing</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770759">
                <a:tc>
                  <a:txBody>
                    <a:bodyPr/>
                    <a:lstStyle/>
                    <a:p>
                      <a:pPr algn="ctr" fontAlgn="b"/>
                      <a:r>
                        <a:rPr lang="en-US" sz="2400" b="1" i="0" u="none" strike="noStrike">
                          <a:solidFill>
                            <a:srgbClr val="000000"/>
                          </a:solidFill>
                          <a:effectLst/>
                          <a:latin typeface="Calibri"/>
                        </a:rPr>
                        <a:t>Corn</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smtClean="0">
                          <a:solidFill>
                            <a:srgbClr val="000000"/>
                          </a:solidFill>
                          <a:effectLst/>
                          <a:latin typeface="Calibri"/>
                        </a:rPr>
                        <a:t>50%</a:t>
                      </a:r>
                      <a:r>
                        <a:rPr lang="en-US" sz="2400" b="1" i="0" u="none" strike="noStrike" baseline="0" dirty="0" smtClean="0">
                          <a:solidFill>
                            <a:srgbClr val="000000"/>
                          </a:solidFill>
                          <a:effectLst/>
                          <a:latin typeface="Calibri"/>
                        </a:rPr>
                        <a:t> to </a:t>
                      </a:r>
                      <a:r>
                        <a:rPr lang="en-US" sz="2400" b="1" i="0" u="none" strike="noStrike" dirty="0" smtClean="0">
                          <a:solidFill>
                            <a:srgbClr val="000000"/>
                          </a:solidFill>
                          <a:effectLst/>
                          <a:latin typeface="Calibri"/>
                        </a:rPr>
                        <a:t>70</a:t>
                      </a:r>
                      <a:r>
                        <a:rPr lang="en-US" sz="2400" b="1" i="0" u="none" strike="noStrike" dirty="0">
                          <a:solidFill>
                            <a:srgbClr val="000000"/>
                          </a:solidFill>
                          <a:effectLst/>
                          <a:latin typeface="Calibri"/>
                        </a:rPr>
                        <a:t>%</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30% to 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759">
                <a:tc>
                  <a:txBody>
                    <a:bodyPr/>
                    <a:lstStyle/>
                    <a:p>
                      <a:pPr algn="ctr" fontAlgn="b"/>
                      <a:r>
                        <a:rPr lang="en-US" sz="2400" b="1" i="0" u="none" strike="noStrike">
                          <a:solidFill>
                            <a:srgbClr val="000000"/>
                          </a:solidFill>
                          <a:effectLst/>
                          <a:latin typeface="Calibri"/>
                        </a:rPr>
                        <a:t>Soybeans</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40% to 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759">
                <a:tc>
                  <a:txBody>
                    <a:bodyPr/>
                    <a:lstStyle/>
                    <a:p>
                      <a:pPr algn="ctr" fontAlgn="b"/>
                      <a:r>
                        <a:rPr lang="en-US" sz="2400" b="1" i="0" u="none" strike="noStrike" dirty="0">
                          <a:solidFill>
                            <a:srgbClr val="000000"/>
                          </a:solidFill>
                          <a:effectLst/>
                          <a:latin typeface="Calibri"/>
                        </a:rPr>
                        <a:t>Potatoes</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40% to 60%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20% to 40%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759">
                <a:tc>
                  <a:txBody>
                    <a:bodyPr/>
                    <a:lstStyle/>
                    <a:p>
                      <a:pPr algn="ctr" fontAlgn="b"/>
                      <a:r>
                        <a:rPr lang="en-US" sz="2400" b="1" i="0" u="none" strike="noStrike" dirty="0">
                          <a:solidFill>
                            <a:srgbClr val="000000"/>
                          </a:solidFill>
                          <a:effectLst/>
                          <a:latin typeface="Calibri"/>
                        </a:rPr>
                        <a:t>Small Grain</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40% to 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759">
                <a:tc>
                  <a:txBody>
                    <a:bodyPr/>
                    <a:lstStyle/>
                    <a:p>
                      <a:pPr algn="ctr" fontAlgn="b"/>
                      <a:r>
                        <a:rPr lang="en-US" sz="2400" b="1" i="0" u="none" strike="noStrike">
                          <a:solidFill>
                            <a:srgbClr val="000000"/>
                          </a:solidFill>
                          <a:effectLst/>
                          <a:latin typeface="Calibri"/>
                        </a:rPr>
                        <a:t>Field Beans</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50%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30% to 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759">
                <a:tc>
                  <a:txBody>
                    <a:bodyPr/>
                    <a:lstStyle/>
                    <a:p>
                      <a:pPr algn="ctr" fontAlgn="b"/>
                      <a:r>
                        <a:rPr lang="en-US" sz="2400" b="1" i="0" u="none" strike="noStrike">
                          <a:solidFill>
                            <a:srgbClr val="000000"/>
                          </a:solidFill>
                          <a:effectLst/>
                          <a:latin typeface="Calibri"/>
                        </a:rPr>
                        <a:t>Sorghum</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50% to 60%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40% to 60%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759">
                <a:tc>
                  <a:txBody>
                    <a:bodyPr/>
                    <a:lstStyle/>
                    <a:p>
                      <a:pPr algn="ctr" fontAlgn="b"/>
                      <a:r>
                        <a:rPr lang="en-US" sz="2400" b="1" i="0" u="none" strike="noStrike" dirty="0">
                          <a:solidFill>
                            <a:srgbClr val="000000"/>
                          </a:solidFill>
                          <a:effectLst/>
                          <a:latin typeface="Calibri"/>
                        </a:rPr>
                        <a:t>Alfalfa</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30% to 40%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40% to 60%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 </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15417238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Fill in Temperature data up to date</a:t>
            </a:r>
          </a:p>
          <a:p>
            <a:r>
              <a:rPr lang="en-US" dirty="0" smtClean="0"/>
              <a:t>Fill in Rainfall and Irrigation Amounts</a:t>
            </a:r>
          </a:p>
          <a:p>
            <a:r>
              <a:rPr lang="en-US" dirty="0" smtClean="0"/>
              <a:t>Enter a beginning Soil Water Deficit and enter estimates whenever you take them</a:t>
            </a:r>
          </a:p>
          <a:p>
            <a:pPr lvl="1"/>
            <a:r>
              <a:rPr lang="en-US" dirty="0" smtClean="0"/>
              <a:t>Recommend weekly, at least every other week</a:t>
            </a:r>
          </a:p>
          <a:p>
            <a:r>
              <a:rPr lang="en-US" dirty="0" smtClean="0"/>
              <a:t>Enter forecast to predict future crop water needs and replace with actual data when you have it</a:t>
            </a:r>
          </a:p>
          <a:p>
            <a:r>
              <a:rPr lang="en-US" dirty="0" smtClean="0"/>
              <a:t>Recommend entering data once a week on the same day</a:t>
            </a:r>
          </a:p>
          <a:p>
            <a:pPr lvl="1"/>
            <a:r>
              <a:rPr lang="en-US" dirty="0" smtClean="0"/>
              <a:t>Unless there is a significant change from what the forecast was</a:t>
            </a:r>
            <a:endParaRPr lang="en-US" dirty="0"/>
          </a:p>
        </p:txBody>
      </p:sp>
      <p:sp>
        <p:nvSpPr>
          <p:cNvPr id="3" name="Title 2"/>
          <p:cNvSpPr>
            <a:spLocks noGrp="1"/>
          </p:cNvSpPr>
          <p:nvPr>
            <p:ph type="title"/>
          </p:nvPr>
        </p:nvSpPr>
        <p:spPr/>
        <p:txBody>
          <a:bodyPr>
            <a:normAutofit fontScale="90000"/>
          </a:bodyPr>
          <a:lstStyle/>
          <a:p>
            <a:r>
              <a:rPr lang="en-US" dirty="0" smtClean="0"/>
              <a:t>Irrigation Scheduling Worksheet</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ckbook.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oilmoist.bmp"/>
          <p:cNvPicPr>
            <a:picLocks noGrp="1" noChangeAspect="1"/>
          </p:cNvPicPr>
          <p:nvPr>
            <p:ph idx="1"/>
          </p:nvPr>
        </p:nvPicPr>
        <p:blipFill>
          <a:blip r:embed="rId2" cstate="print"/>
          <a:stretch>
            <a:fillRect/>
          </a:stretch>
        </p:blipFill>
        <p:spPr>
          <a:xfrm>
            <a:off x="2664630" y="1481138"/>
            <a:ext cx="3814739" cy="4525962"/>
          </a:xfrm>
        </p:spPr>
      </p:pic>
      <p:sp>
        <p:nvSpPr>
          <p:cNvPr id="3" name="Title 2"/>
          <p:cNvSpPr>
            <a:spLocks noGrp="1"/>
          </p:cNvSpPr>
          <p:nvPr>
            <p:ph type="title"/>
          </p:nvPr>
        </p:nvSpPr>
        <p:spPr/>
        <p:txBody>
          <a:bodyPr>
            <a:normAutofit fontScale="90000"/>
          </a:bodyPr>
          <a:lstStyle/>
          <a:p>
            <a:r>
              <a:rPr lang="en-US" dirty="0" smtClean="0"/>
              <a:t>Estimating Soil Moisture by Feel and Appearance</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Obtain a soil sample at the selected depth using a probe, auger or shovel</a:t>
            </a:r>
          </a:p>
          <a:p>
            <a:r>
              <a:rPr lang="en-US" dirty="0" smtClean="0"/>
              <a:t>Squeeze the soil sample firmly in your hand several times to form an irregularly shaped “ball”</a:t>
            </a:r>
          </a:p>
          <a:p>
            <a:r>
              <a:rPr lang="en-US" dirty="0" smtClean="0"/>
              <a:t>Squeeze the soil sample out your hand between thumb and forefinger to form a ribbon</a:t>
            </a:r>
          </a:p>
          <a:p>
            <a:r>
              <a:rPr lang="en-US" dirty="0" smtClean="0"/>
              <a:t>Observe the soil texture, ability to form a ribbon, firmness and surface roughness of the ball, water glistening, loose soil particles, soil/water staining on fingers, and soil color</a:t>
            </a:r>
          </a:p>
          <a:p>
            <a:r>
              <a:rPr lang="en-US" dirty="0" smtClean="0"/>
              <a:t>Compare observations with the photographs and/or charts to estimate percent of water availability and the amount depleted below field capacity</a:t>
            </a:r>
            <a:endParaRPr lang="en-US" dirty="0"/>
          </a:p>
        </p:txBody>
      </p:sp>
      <p:sp>
        <p:nvSpPr>
          <p:cNvPr id="3" name="Title 2"/>
          <p:cNvSpPr>
            <a:spLocks noGrp="1"/>
          </p:cNvSpPr>
          <p:nvPr>
            <p:ph type="title"/>
          </p:nvPr>
        </p:nvSpPr>
        <p:spPr/>
        <p:txBody>
          <a:bodyPr>
            <a:normAutofit fontScale="90000"/>
          </a:bodyPr>
          <a:lstStyle/>
          <a:p>
            <a:r>
              <a:rPr lang="en-US" dirty="0" smtClean="0"/>
              <a:t>Estimating Soil Moisture Percentages</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M_F&amp;A_Page_4.jpg"/>
          <p:cNvPicPr>
            <a:picLocks noChangeAspect="1"/>
          </p:cNvPicPr>
          <p:nvPr/>
        </p:nvPicPr>
        <p:blipFill>
          <a:blip r:embed="rId2" cstate="print"/>
          <a:stretch>
            <a:fillRect/>
          </a:stretch>
        </p:blipFill>
        <p:spPr>
          <a:xfrm>
            <a:off x="1922318" y="0"/>
            <a:ext cx="5299364" cy="6858000"/>
          </a:xfrm>
          <a:prstGeom prst="rect">
            <a:avLst/>
          </a:prstGeom>
        </p:spPr>
      </p:pic>
      <p:sp>
        <p:nvSpPr>
          <p:cNvPr id="3" name="TextBox 2"/>
          <p:cNvSpPr txBox="1"/>
          <p:nvPr/>
        </p:nvSpPr>
        <p:spPr>
          <a:xfrm>
            <a:off x="6934200" y="1600200"/>
            <a:ext cx="2057400" cy="3416320"/>
          </a:xfrm>
          <a:prstGeom prst="rect">
            <a:avLst/>
          </a:prstGeom>
          <a:noFill/>
        </p:spPr>
        <p:txBody>
          <a:bodyPr wrap="square" rtlCol="0">
            <a:spAutoFit/>
          </a:bodyPr>
          <a:lstStyle/>
          <a:p>
            <a:r>
              <a:rPr lang="en-US" dirty="0" smtClean="0"/>
              <a:t>Notice this estimates by percent available &amp; in the irrigation worksheet you will enter percent depleted</a:t>
            </a:r>
          </a:p>
          <a:p>
            <a:endParaRPr lang="en-US" dirty="0" smtClean="0"/>
          </a:p>
          <a:p>
            <a:r>
              <a:rPr lang="en-US" dirty="0" smtClean="0"/>
              <a:t>60% available = 40% depleted</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M_F&amp;A_Page_3.jpg"/>
          <p:cNvPicPr>
            <a:picLocks noChangeAspect="1"/>
          </p:cNvPicPr>
          <p:nvPr/>
        </p:nvPicPr>
        <p:blipFill>
          <a:blip r:embed="rId2" cstate="print"/>
          <a:stretch>
            <a:fillRect/>
          </a:stretch>
        </p:blipFill>
        <p:spPr>
          <a:xfrm>
            <a:off x="1921447" y="0"/>
            <a:ext cx="5301105"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Crop – Plant date and </a:t>
            </a:r>
            <a:r>
              <a:rPr lang="en-US" dirty="0" smtClean="0">
                <a:solidFill>
                  <a:srgbClr val="FF0000"/>
                </a:solidFill>
              </a:rPr>
              <a:t>Emergence Date</a:t>
            </a:r>
          </a:p>
          <a:p>
            <a:r>
              <a:rPr lang="en-US" dirty="0" smtClean="0"/>
              <a:t>Soil</a:t>
            </a:r>
          </a:p>
          <a:p>
            <a:r>
              <a:rPr lang="en-US" dirty="0" smtClean="0"/>
              <a:t>Maximum Daily Temperature</a:t>
            </a:r>
          </a:p>
          <a:p>
            <a:r>
              <a:rPr lang="en-US" dirty="0" smtClean="0"/>
              <a:t>Rain and Irrigation amounts – 2 rain gauges</a:t>
            </a:r>
          </a:p>
          <a:p>
            <a:pPr lvl="1"/>
            <a:r>
              <a:rPr lang="en-US" dirty="0" smtClean="0">
                <a:solidFill>
                  <a:srgbClr val="FF0000"/>
                </a:solidFill>
              </a:rPr>
              <a:t>Keep Good Records</a:t>
            </a:r>
          </a:p>
          <a:p>
            <a:r>
              <a:rPr lang="en-US" dirty="0" smtClean="0"/>
              <a:t>In-field Soil Moisture Checks</a:t>
            </a:r>
          </a:p>
          <a:p>
            <a:endParaRPr lang="en-US" dirty="0" smtClean="0">
              <a:solidFill>
                <a:schemeClr val="accent2"/>
              </a:solidFill>
            </a:endParaRPr>
          </a:p>
        </p:txBody>
      </p:sp>
      <p:sp>
        <p:nvSpPr>
          <p:cNvPr id="2" name="Title 1"/>
          <p:cNvSpPr>
            <a:spLocks noGrp="1"/>
          </p:cNvSpPr>
          <p:nvPr>
            <p:ph type="title"/>
          </p:nvPr>
        </p:nvSpPr>
        <p:spPr/>
        <p:txBody>
          <a:bodyPr/>
          <a:lstStyle/>
          <a:p>
            <a:r>
              <a:rPr lang="en-US" dirty="0" smtClean="0"/>
              <a:t>The Basics to Getting Started</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S_AWC_2_Page_1.jpg"/>
          <p:cNvPicPr>
            <a:picLocks noChangeAspect="1"/>
          </p:cNvPicPr>
          <p:nvPr/>
        </p:nvPicPr>
        <p:blipFill>
          <a:blip r:embed="rId2" cstate="print"/>
          <a:stretch>
            <a:fillRect/>
          </a:stretch>
        </p:blipFill>
        <p:spPr>
          <a:xfrm>
            <a:off x="136154" y="0"/>
            <a:ext cx="8871692"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027" descr="IMG0095"/>
          <p:cNvPicPr>
            <a:picLocks noChangeAspect="1" noChangeArrowheads="1"/>
          </p:cNvPicPr>
          <p:nvPr/>
        </p:nvPicPr>
        <p:blipFill>
          <a:blip r:embed="rId2" cstate="print">
            <a:extLst>
              <a:ext uri="{28A0092B-C50C-407E-A947-70E740481C1C}">
                <a14:useLocalDpi xmlns:a14="http://schemas.microsoft.com/office/drawing/2010/main" xmlns="" val="0"/>
              </a:ext>
            </a:extLst>
          </a:blip>
          <a:srcRect l="3125" t="3125" r="1563" b="3125"/>
          <a:stretch>
            <a:fillRect/>
          </a:stretch>
        </p:blipFill>
        <p:spPr bwMode="auto">
          <a:xfrm>
            <a:off x="145143" y="1524000"/>
            <a:ext cx="3193143"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028" descr="PIV"/>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38286" y="1219201"/>
            <a:ext cx="4136571" cy="317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p:cNvSpPr txBox="1">
            <a:spLocks noChangeArrowheads="1"/>
          </p:cNvSpPr>
          <p:nvPr/>
        </p:nvSpPr>
        <p:spPr bwMode="auto">
          <a:xfrm>
            <a:off x="3219532" y="3713018"/>
            <a:ext cx="5515429" cy="2840182"/>
          </a:xfrm>
          <a:prstGeom prst="rect">
            <a:avLst/>
          </a:prstGeom>
          <a:solidFill>
            <a:srgbClr val="FFFFFF"/>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sng" strike="noStrike" kern="0" cap="none" spc="0" normalizeH="0" baseline="0" noProof="0" dirty="0" smtClean="0">
                <a:ln>
                  <a:noFill/>
                </a:ln>
                <a:solidFill>
                  <a:srgbClr val="000000"/>
                </a:solidFill>
                <a:effectLst/>
                <a:uLnTx/>
                <a:uFillTx/>
                <a:latin typeface="Times New Roman"/>
                <a:ea typeface="+mn-ea"/>
                <a:cs typeface="+mn-cs"/>
              </a:rPr>
              <a:t>Net Application Depth</a:t>
            </a:r>
            <a:r>
              <a:rPr kumimoji="0" lang="en-US" sz="2000" b="1" i="0" u="none" strike="noStrike" kern="0" cap="none" spc="0" normalizeH="0" baseline="0" noProof="0" dirty="0" smtClean="0">
                <a:ln>
                  <a:noFill/>
                </a:ln>
                <a:solidFill>
                  <a:srgbClr val="000000"/>
                </a:solidFill>
                <a:effectLst/>
                <a:uLnTx/>
                <a:uFillTx/>
                <a:latin typeface="Times New Roman"/>
                <a:ea typeface="+mn-ea"/>
                <a:cs typeface="+mn-cs"/>
              </a:rPr>
              <a:t> is a function of GPM, Acres, Speed and application efficiency and uniformity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smtClean="0">
                <a:ln>
                  <a:noFill/>
                </a:ln>
                <a:solidFill>
                  <a:srgbClr val="000000"/>
                </a:solidFill>
                <a:effectLst/>
                <a:uLnTx/>
                <a:uFillTx/>
                <a:latin typeface="Times New Roman"/>
                <a:ea typeface="+mn-ea"/>
                <a:cs typeface="+mn-cs"/>
              </a:rPr>
              <a:t>Outer End Has the Greatest Application Rates and Impact on Runoff</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smtClean="0">
                <a:ln>
                  <a:noFill/>
                </a:ln>
                <a:solidFill>
                  <a:srgbClr val="000000"/>
                </a:solidFill>
                <a:effectLst/>
                <a:uLnTx/>
                <a:uFillTx/>
                <a:latin typeface="Times New Roman"/>
                <a:ea typeface="+mn-ea"/>
                <a:cs typeface="+mn-cs"/>
              </a:rPr>
              <a:t>Water Distribution Uniformity:  80 – 90% CU (Co-efficient of Uniformity)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smtClean="0">
                <a:ln>
                  <a:noFill/>
                </a:ln>
                <a:solidFill>
                  <a:srgbClr val="000000"/>
                </a:solidFill>
                <a:effectLst/>
                <a:uLnTx/>
                <a:uFillTx/>
                <a:latin typeface="Times New Roman"/>
                <a:ea typeface="+mn-ea"/>
                <a:cs typeface="+mn-cs"/>
              </a:rPr>
              <a:t>Application Efficiency Potential  80 to 90+%</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1" i="0" u="none" strike="noStrike" kern="0" cap="none" spc="0" normalizeH="0" baseline="0" noProof="0" dirty="0" smtClean="0">
              <a:ln>
                <a:noFill/>
              </a:ln>
              <a:solidFill>
                <a:srgbClr val="000000"/>
              </a:solidFill>
              <a:effectLst/>
              <a:uLnTx/>
              <a:uFillTx/>
              <a:latin typeface="Times New Roman"/>
              <a:ea typeface="+mn-ea"/>
              <a:cs typeface="+mn-cs"/>
            </a:endParaRPr>
          </a:p>
        </p:txBody>
      </p:sp>
      <p:sp>
        <p:nvSpPr>
          <p:cNvPr id="7" name="Rectangle 1026"/>
          <p:cNvSpPr>
            <a:spLocks noGrp="1" noChangeArrowheads="1"/>
          </p:cNvSpPr>
          <p:nvPr>
            <p:ph type="title"/>
          </p:nvPr>
        </p:nvSpPr>
        <p:spPr>
          <a:xfrm>
            <a:off x="653143" y="76200"/>
            <a:ext cx="7402286" cy="1143000"/>
          </a:xfrm>
          <a:prstGeom prst="rect">
            <a:avLst/>
          </a:prstGeom>
          <a:solidFill>
            <a:srgbClr val="00CCFF"/>
          </a:solidFill>
        </p:spPr>
        <p:txBody>
          <a:bodyPr>
            <a:normAutofit fontScale="9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smtClean="0">
                <a:ln>
                  <a:noFill/>
                </a:ln>
                <a:solidFill>
                  <a:srgbClr val="FF3300"/>
                </a:solidFill>
                <a:effectLst/>
                <a:uLnTx/>
                <a:uFillTx/>
              </a:rPr>
              <a:t>Know Your Center Pivot!!!</a:t>
            </a:r>
          </a:p>
        </p:txBody>
      </p:sp>
    </p:spTree>
    <p:extLst>
      <p:ext uri="{BB962C8B-B14F-4D97-AF65-F5344CB8AC3E}">
        <p14:creationId xmlns:p14="http://schemas.microsoft.com/office/powerpoint/2010/main" xmlns="" val="37525311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052"/>
          <p:cNvSpPr txBox="1">
            <a:spLocks noChangeArrowheads="1"/>
          </p:cNvSpPr>
          <p:nvPr/>
        </p:nvSpPr>
        <p:spPr bwMode="auto">
          <a:xfrm>
            <a:off x="362857" y="3429000"/>
            <a:ext cx="8128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smtClean="0">
                <a:ln>
                  <a:noFill/>
                </a:ln>
                <a:solidFill>
                  <a:srgbClr val="000000"/>
                </a:solidFill>
                <a:effectLst/>
                <a:uLnTx/>
                <a:uFillTx/>
                <a:latin typeface="Times New Roman"/>
                <a:ea typeface="+mn-ea"/>
                <a:cs typeface="+mn-cs"/>
              </a:rPr>
              <a:t>R</a:t>
            </a:r>
            <a:r>
              <a:rPr kumimoji="0" lang="en-US" altLang="en-US" sz="2800" b="0" i="0" u="none" strike="noStrike" kern="0" cap="none" spc="0" normalizeH="0" baseline="-25000" noProof="0" smtClean="0">
                <a:ln>
                  <a:noFill/>
                </a:ln>
                <a:solidFill>
                  <a:srgbClr val="000000"/>
                </a:solidFill>
                <a:effectLst/>
                <a:uLnTx/>
                <a:uFillTx/>
                <a:latin typeface="Times New Roman"/>
                <a:ea typeface="+mn-ea"/>
                <a:cs typeface="+mn-cs"/>
              </a:rPr>
              <a:t>t</a:t>
            </a:r>
            <a:r>
              <a:rPr kumimoji="0" lang="en-US" altLang="en-US" sz="2800" b="0" i="0" u="none" strike="noStrike" kern="0" cap="none" spc="0" normalizeH="0" baseline="0" noProof="0" smtClean="0">
                <a:ln>
                  <a:noFill/>
                </a:ln>
                <a:solidFill>
                  <a:srgbClr val="000000"/>
                </a:solidFill>
                <a:effectLst/>
                <a:uLnTx/>
                <a:uFillTx/>
                <a:latin typeface="Times New Roman"/>
                <a:ea typeface="+mn-ea"/>
                <a:cs typeface="+mn-cs"/>
              </a:rPr>
              <a:t> - Rotation Time of  Pivot (hours)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smtClean="0">
                <a:ln>
                  <a:noFill/>
                </a:ln>
                <a:solidFill>
                  <a:srgbClr val="000000"/>
                </a:solidFill>
                <a:effectLst/>
                <a:uLnTx/>
                <a:uFillTx/>
                <a:latin typeface="Times New Roman"/>
                <a:ea typeface="+mn-ea"/>
                <a:cs typeface="+mn-cs"/>
              </a:rPr>
              <a:t>Area - Acres Covered By Pivot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smtClean="0">
                <a:ln>
                  <a:noFill/>
                </a:ln>
                <a:solidFill>
                  <a:srgbClr val="000000"/>
                </a:solidFill>
                <a:effectLst/>
                <a:uLnTx/>
                <a:uFillTx/>
                <a:latin typeface="Times New Roman"/>
                <a:ea typeface="+mn-ea"/>
                <a:cs typeface="+mn-cs"/>
              </a:rPr>
              <a:t>Depth - Inches of Water that Infiltrate into the Soil</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smtClean="0">
                <a:ln>
                  <a:noFill/>
                </a:ln>
                <a:solidFill>
                  <a:srgbClr val="000000"/>
                </a:solidFill>
                <a:effectLst/>
                <a:uLnTx/>
                <a:uFillTx/>
                <a:latin typeface="Times New Roman"/>
                <a:ea typeface="+mn-ea"/>
                <a:cs typeface="+mn-cs"/>
              </a:rPr>
              <a:t>Flow Rate - Gallons per Minute to Pivot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smtClean="0">
                <a:ln>
                  <a:noFill/>
                </a:ln>
                <a:solidFill>
                  <a:srgbClr val="000000"/>
                </a:solidFill>
                <a:effectLst/>
                <a:uLnTx/>
                <a:uFillTx/>
                <a:latin typeface="Times New Roman"/>
                <a:ea typeface="+mn-ea"/>
                <a:cs typeface="+mn-cs"/>
              </a:rPr>
              <a:t>Eff</a:t>
            </a:r>
            <a:r>
              <a:rPr kumimoji="0" lang="en-US" altLang="en-US" sz="2800" b="0" i="0" u="none" strike="noStrike" kern="0" cap="none" spc="0" normalizeH="0" baseline="-25000" noProof="0" smtClean="0">
                <a:ln>
                  <a:noFill/>
                </a:ln>
                <a:solidFill>
                  <a:srgbClr val="000000"/>
                </a:solidFill>
                <a:effectLst/>
                <a:uLnTx/>
                <a:uFillTx/>
                <a:latin typeface="Times New Roman"/>
                <a:ea typeface="+mn-ea"/>
                <a:cs typeface="+mn-cs"/>
              </a:rPr>
              <a:t>A </a:t>
            </a:r>
            <a:r>
              <a:rPr kumimoji="0" lang="en-US" altLang="en-US" sz="2800" b="0" i="0" u="none" strike="noStrike" kern="0" cap="none" spc="0" normalizeH="0" baseline="0" noProof="0" smtClean="0">
                <a:ln>
                  <a:noFill/>
                </a:ln>
                <a:solidFill>
                  <a:srgbClr val="000000"/>
                </a:solidFill>
                <a:effectLst/>
                <a:uLnTx/>
                <a:uFillTx/>
                <a:latin typeface="Times New Roman"/>
                <a:ea typeface="+mn-ea"/>
                <a:cs typeface="+mn-cs"/>
              </a:rPr>
              <a:t> - Application Efficiency of Center Pivot</a:t>
            </a:r>
            <a:endParaRPr kumimoji="0" lang="en-US" altLang="en-US" sz="2800" b="0" i="0" u="none" strike="noStrike" kern="0" cap="none" spc="0" normalizeH="0" baseline="0" noProof="0" dirty="0" smtClean="0">
              <a:ln>
                <a:noFill/>
              </a:ln>
              <a:solidFill>
                <a:srgbClr val="000000"/>
              </a:solidFill>
              <a:effectLst/>
              <a:uLnTx/>
              <a:uFillTx/>
              <a:latin typeface="Times New Roman"/>
              <a:ea typeface="+mn-ea"/>
              <a:cs typeface="+mn-cs"/>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6286" y="1779545"/>
            <a:ext cx="5814786"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2050"/>
          <p:cNvSpPr>
            <a:spLocks noGrp="1" noChangeArrowheads="1"/>
          </p:cNvSpPr>
          <p:nvPr>
            <p:ph type="title"/>
          </p:nvPr>
        </p:nvSpPr>
        <p:spPr>
          <a:xfrm>
            <a:off x="653143" y="762000"/>
            <a:ext cx="7402286" cy="768350"/>
          </a:xfrm>
          <a:prstGeom prst="rect">
            <a:avLst/>
          </a:prstGeom>
          <a:solidFill>
            <a:srgbClr val="00CCFF"/>
          </a:solidFill>
          <a:ln>
            <a:solidFill>
              <a:srgbClr val="000000"/>
            </a:solidFill>
            <a:miter lim="800000"/>
            <a:headEnd/>
            <a:tailEnd/>
          </a:ln>
        </p:spPr>
        <p:txBody>
          <a:bodyPr>
            <a:normAutofit fontScale="9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800" b="0" i="0" u="none" strike="noStrike" kern="0" cap="none" spc="0" normalizeH="0" baseline="0" noProof="0" smtClean="0">
                <a:ln>
                  <a:noFill/>
                </a:ln>
                <a:solidFill>
                  <a:srgbClr val="3333CC"/>
                </a:solidFill>
                <a:effectLst/>
                <a:uLnTx/>
                <a:uFillTx/>
              </a:rPr>
              <a:t>Center Pivot Rotation Time</a:t>
            </a:r>
          </a:p>
        </p:txBody>
      </p:sp>
    </p:spTree>
    <p:extLst>
      <p:ext uri="{BB962C8B-B14F-4D97-AF65-F5344CB8AC3E}">
        <p14:creationId xmlns:p14="http://schemas.microsoft.com/office/powerpoint/2010/main" xmlns="" val="9353891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25567" y="1981200"/>
            <a:ext cx="4310005"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txBox="1">
            <a:spLocks noChangeArrowheads="1"/>
          </p:cNvSpPr>
          <p:nvPr/>
        </p:nvSpPr>
        <p:spPr bwMode="auto">
          <a:xfrm>
            <a:off x="145143" y="2514600"/>
            <a:ext cx="4136571"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smtClean="0">
                <a:ln>
                  <a:noFill/>
                </a:ln>
                <a:solidFill>
                  <a:srgbClr val="000000"/>
                </a:solidFill>
                <a:effectLst/>
                <a:uLnTx/>
                <a:uFillTx/>
                <a:latin typeface="Times New Roman"/>
                <a:ea typeface="+mn-ea"/>
                <a:cs typeface="+mn-cs"/>
              </a:rPr>
              <a:t>Area = 130 Acres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err="1" smtClean="0">
                <a:ln>
                  <a:noFill/>
                </a:ln>
                <a:solidFill>
                  <a:srgbClr val="000000"/>
                </a:solidFill>
                <a:effectLst/>
                <a:uLnTx/>
                <a:uFillTx/>
                <a:latin typeface="Times New Roman"/>
                <a:ea typeface="+mn-ea"/>
                <a:cs typeface="+mn-cs"/>
              </a:rPr>
              <a:t>Eff</a:t>
            </a:r>
            <a:r>
              <a:rPr kumimoji="0" lang="en-US" altLang="en-US" sz="2800" b="0" i="0" u="none" strike="noStrike" kern="0" cap="none" spc="0" normalizeH="0" baseline="-10000" noProof="0" dirty="0" err="1" smtClean="0">
                <a:ln>
                  <a:noFill/>
                </a:ln>
                <a:solidFill>
                  <a:srgbClr val="000000"/>
                </a:solidFill>
                <a:effectLst/>
                <a:uLnTx/>
                <a:uFillTx/>
                <a:latin typeface="Times New Roman"/>
                <a:ea typeface="+mn-ea"/>
                <a:cs typeface="+mn-cs"/>
              </a:rPr>
              <a:t>A</a:t>
            </a:r>
            <a:r>
              <a:rPr kumimoji="0" lang="en-US" altLang="en-US" sz="2800" b="0" i="0" u="none" strike="noStrike" kern="0" cap="none" spc="0" normalizeH="0" baseline="0" noProof="0" dirty="0" smtClean="0">
                <a:ln>
                  <a:noFill/>
                </a:ln>
                <a:solidFill>
                  <a:srgbClr val="000000"/>
                </a:solidFill>
                <a:effectLst/>
                <a:uLnTx/>
                <a:uFillTx/>
                <a:latin typeface="Times New Roman"/>
                <a:ea typeface="+mn-ea"/>
                <a:cs typeface="+mn-cs"/>
              </a:rPr>
              <a:t> = 85%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smtClean="0">
                <a:ln>
                  <a:noFill/>
                </a:ln>
                <a:solidFill>
                  <a:srgbClr val="FF0000"/>
                </a:solidFill>
                <a:effectLst/>
                <a:uLnTx/>
                <a:uFillTx/>
                <a:latin typeface="Times New Roman"/>
                <a:ea typeface="+mn-ea"/>
                <a:cs typeface="+mn-cs"/>
              </a:rPr>
              <a:t>Flow Rate = 800 </a:t>
            </a:r>
            <a:r>
              <a:rPr kumimoji="0" lang="en-US" altLang="en-US" sz="2800" b="0" i="0" u="none" strike="noStrike" kern="0" cap="none" spc="0" normalizeH="0" baseline="0" noProof="0" dirty="0" err="1" smtClean="0">
                <a:ln>
                  <a:noFill/>
                </a:ln>
                <a:solidFill>
                  <a:srgbClr val="FF0000"/>
                </a:solidFill>
                <a:effectLst/>
                <a:uLnTx/>
                <a:uFillTx/>
                <a:latin typeface="Times New Roman"/>
                <a:ea typeface="+mn-ea"/>
                <a:cs typeface="+mn-cs"/>
              </a:rPr>
              <a:t>gpm</a:t>
            </a:r>
            <a:endParaRPr kumimoji="0" lang="en-US" altLang="en-US" sz="2800" b="0" i="0" u="none" strike="noStrike" kern="0" cap="none" spc="0" normalizeH="0" baseline="0" noProof="0" dirty="0" smtClean="0">
              <a:ln>
                <a:noFill/>
              </a:ln>
              <a:solidFill>
                <a:srgbClr val="FF0000"/>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0" cap="none" spc="0" normalizeH="0" baseline="0" noProof="0" dirty="0" smtClean="0">
                <a:ln>
                  <a:noFill/>
                </a:ln>
                <a:solidFill>
                  <a:srgbClr val="66FF33"/>
                </a:solidFill>
                <a:effectLst/>
                <a:uLnTx/>
                <a:uFillTx/>
                <a:latin typeface="Times New Roman"/>
                <a:ea typeface="+mn-ea"/>
                <a:cs typeface="+mn-cs"/>
              </a:rPr>
              <a:t>Flow Rate = 900 </a:t>
            </a:r>
            <a:r>
              <a:rPr kumimoji="0" lang="en-US" altLang="en-US" sz="2800" b="1" i="0" u="none" strike="noStrike" kern="0" cap="none" spc="0" normalizeH="0" baseline="0" noProof="0" dirty="0" err="1" smtClean="0">
                <a:ln>
                  <a:noFill/>
                </a:ln>
                <a:solidFill>
                  <a:srgbClr val="66FF33"/>
                </a:solidFill>
                <a:effectLst/>
                <a:uLnTx/>
                <a:uFillTx/>
                <a:latin typeface="Times New Roman"/>
                <a:ea typeface="+mn-ea"/>
                <a:cs typeface="+mn-cs"/>
              </a:rPr>
              <a:t>gpm</a:t>
            </a:r>
            <a:endParaRPr kumimoji="0" lang="en-US" altLang="en-US" sz="2800" b="1" i="0" u="none" strike="noStrike" kern="0" cap="none" spc="0" normalizeH="0" baseline="0" noProof="0" dirty="0" smtClean="0">
              <a:ln>
                <a:noFill/>
              </a:ln>
              <a:solidFill>
                <a:srgbClr val="66FF33"/>
              </a:solidFill>
              <a:effectLst/>
              <a:uLnTx/>
              <a:uFillTx/>
              <a:latin typeface="Times New Roman"/>
              <a:ea typeface="+mn-ea"/>
              <a:cs typeface="+mn-cs"/>
            </a:endParaRPr>
          </a:p>
        </p:txBody>
      </p:sp>
      <p:sp>
        <p:nvSpPr>
          <p:cNvPr id="5" name="Rectangle 2"/>
          <p:cNvSpPr>
            <a:spLocks noGrp="1" noChangeArrowheads="1"/>
          </p:cNvSpPr>
          <p:nvPr>
            <p:ph type="title"/>
          </p:nvPr>
        </p:nvSpPr>
        <p:spPr>
          <a:xfrm>
            <a:off x="290286" y="228600"/>
            <a:ext cx="8853714" cy="1447800"/>
          </a:xfrm>
          <a:prstGeom prst="rect">
            <a:avLst/>
          </a:prstGeom>
        </p:spPr>
        <p:txBody>
          <a:bodyPr>
            <a:normAutofit fontScale="9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800" b="1" i="0" u="none" strike="noStrike" kern="0" cap="none" spc="0" normalizeH="0" baseline="0" noProof="0" dirty="0" smtClean="0">
                <a:ln>
                  <a:noFill/>
                </a:ln>
                <a:solidFill>
                  <a:srgbClr val="3333CC"/>
                </a:solidFill>
                <a:effectLst/>
                <a:uLnTx/>
                <a:uFillTx/>
              </a:rPr>
              <a:t>Know your Center Pivot!! </a:t>
            </a:r>
            <a:br>
              <a:rPr kumimoji="0" lang="en-US" altLang="en-US" sz="4800" b="1" i="0" u="none" strike="noStrike" kern="0" cap="none" spc="0" normalizeH="0" baseline="0" noProof="0" dirty="0" smtClean="0">
                <a:ln>
                  <a:noFill/>
                </a:ln>
                <a:solidFill>
                  <a:srgbClr val="3333CC"/>
                </a:solidFill>
                <a:effectLst/>
                <a:uLnTx/>
                <a:uFillTx/>
              </a:rPr>
            </a:br>
            <a:r>
              <a:rPr kumimoji="0" lang="en-US" altLang="en-US" sz="2800" b="1" i="0" u="none" strike="noStrike" kern="0" cap="none" spc="0" normalizeH="0" baseline="0" noProof="0" dirty="0" smtClean="0">
                <a:ln>
                  <a:noFill/>
                </a:ln>
                <a:solidFill>
                  <a:srgbClr val="3333CC"/>
                </a:solidFill>
                <a:effectLst/>
                <a:uLnTx/>
                <a:uFillTx/>
              </a:rPr>
              <a:t>Rotation Time and Water Application Depth</a:t>
            </a:r>
            <a:r>
              <a:rPr kumimoji="0" lang="en-US" altLang="en-US" sz="1800" b="1" i="0" u="none" strike="noStrike" kern="0" cap="none" spc="0" normalizeH="0" baseline="0" noProof="0" dirty="0" smtClean="0">
                <a:ln>
                  <a:noFill/>
                </a:ln>
                <a:solidFill>
                  <a:srgbClr val="3333CC"/>
                </a:solidFill>
                <a:effectLst/>
                <a:uLnTx/>
                <a:uFillTx/>
              </a:rPr>
              <a:t>  </a:t>
            </a:r>
            <a:br>
              <a:rPr kumimoji="0" lang="en-US" altLang="en-US" sz="1800" b="1" i="0" u="none" strike="noStrike" kern="0" cap="none" spc="0" normalizeH="0" baseline="0" noProof="0" dirty="0" smtClean="0">
                <a:ln>
                  <a:noFill/>
                </a:ln>
                <a:solidFill>
                  <a:srgbClr val="3333CC"/>
                </a:solidFill>
                <a:effectLst/>
                <a:uLnTx/>
                <a:uFillTx/>
              </a:rPr>
            </a:br>
            <a:r>
              <a:rPr kumimoji="0" lang="en-US" altLang="en-US" sz="3200" b="1" i="0" u="none" strike="noStrike" kern="0" cap="none" spc="0" normalizeH="0" baseline="0" noProof="0" dirty="0" smtClean="0">
                <a:ln>
                  <a:noFill/>
                </a:ln>
                <a:solidFill>
                  <a:srgbClr val="3333CC"/>
                </a:solidFill>
                <a:effectLst/>
                <a:uLnTx/>
                <a:uFillTx/>
              </a:rPr>
              <a:t>- Example -</a:t>
            </a:r>
          </a:p>
        </p:txBody>
      </p:sp>
    </p:spTree>
    <p:extLst>
      <p:ext uri="{BB962C8B-B14F-4D97-AF65-F5344CB8AC3E}">
        <p14:creationId xmlns:p14="http://schemas.microsoft.com/office/powerpoint/2010/main" xmlns="" val="13178192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515"/>
          <p:cNvSpPr txBox="1">
            <a:spLocks noChangeArrowheads="1"/>
          </p:cNvSpPr>
          <p:nvPr/>
        </p:nvSpPr>
        <p:spPr bwMode="auto">
          <a:xfrm>
            <a:off x="565453" y="650875"/>
            <a:ext cx="61013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0000"/>
                </a:solidFill>
                <a:effectLst/>
                <a:uLnTx/>
                <a:uFillTx/>
                <a:latin typeface="Times New Roman" pitchFamily="18" charset="0"/>
              </a:rPr>
              <a:t>Center Pivot Distribution Uniformity – KI01</a:t>
            </a:r>
            <a:r>
              <a:rPr kumimoji="0" lang="en-US" sz="1400" b="1" i="0" u="none" strike="noStrike" kern="0" cap="none" spc="0" normalizeH="0" baseline="0" noProof="0" dirty="0" smtClean="0">
                <a:ln>
                  <a:noFill/>
                </a:ln>
                <a:solidFill>
                  <a:srgbClr val="000000"/>
                </a:solidFill>
                <a:effectLst/>
                <a:uLnTx/>
                <a:uFillTx/>
                <a:latin typeface="Times New Roman" pitchFamily="18" charset="0"/>
              </a:rPr>
              <a:t>.</a:t>
            </a:r>
          </a:p>
        </p:txBody>
      </p:sp>
      <p:grpSp>
        <p:nvGrpSpPr>
          <p:cNvPr id="2" name="Group 607"/>
          <p:cNvGrpSpPr/>
          <p:nvPr/>
        </p:nvGrpSpPr>
        <p:grpSpPr>
          <a:xfrm>
            <a:off x="565453" y="650876"/>
            <a:ext cx="7494512" cy="4703763"/>
            <a:chOff x="593725" y="650875"/>
            <a:chExt cx="7869238" cy="4703763"/>
          </a:xfrm>
        </p:grpSpPr>
        <p:grpSp>
          <p:nvGrpSpPr>
            <p:cNvPr id="4" name="Group 2"/>
            <p:cNvGrpSpPr>
              <a:grpSpLocks/>
            </p:cNvGrpSpPr>
            <p:nvPr/>
          </p:nvGrpSpPr>
          <p:grpSpPr bwMode="auto">
            <a:xfrm>
              <a:off x="615950" y="1454150"/>
              <a:ext cx="7847013" cy="3900488"/>
              <a:chOff x="388" y="916"/>
              <a:chExt cx="4943" cy="2457"/>
            </a:xfrm>
          </p:grpSpPr>
          <p:sp>
            <p:nvSpPr>
              <p:cNvPr id="836" name="Rectangle 3"/>
              <p:cNvSpPr>
                <a:spLocks noChangeArrowheads="1"/>
              </p:cNvSpPr>
              <p:nvPr/>
            </p:nvSpPr>
            <p:spPr bwMode="auto">
              <a:xfrm>
                <a:off x="388" y="916"/>
                <a:ext cx="4943" cy="2457"/>
              </a:xfrm>
              <a:prstGeom prst="rect">
                <a:avLst/>
              </a:prstGeom>
              <a:solidFill>
                <a:srgbClr val="FFFFFF"/>
              </a:solidFill>
              <a:ln w="23813">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7" name="Rectangle 4"/>
              <p:cNvSpPr>
                <a:spLocks noChangeArrowheads="1"/>
              </p:cNvSpPr>
              <p:nvPr/>
            </p:nvSpPr>
            <p:spPr bwMode="auto">
              <a:xfrm>
                <a:off x="923" y="1370"/>
                <a:ext cx="4215" cy="151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8" name="Rectangle 5"/>
              <p:cNvSpPr>
                <a:spLocks noChangeArrowheads="1"/>
              </p:cNvSpPr>
              <p:nvPr/>
            </p:nvSpPr>
            <p:spPr bwMode="auto">
              <a:xfrm>
                <a:off x="923" y="1370"/>
                <a:ext cx="4215" cy="1511"/>
              </a:xfrm>
              <a:prstGeom prst="rect">
                <a:avLst/>
              </a:prstGeom>
              <a:noFill/>
              <a:ln w="23813">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9" name="Line 6"/>
              <p:cNvSpPr>
                <a:spLocks noChangeShapeType="1"/>
              </p:cNvSpPr>
              <p:nvPr/>
            </p:nvSpPr>
            <p:spPr bwMode="auto">
              <a:xfrm>
                <a:off x="923" y="1370"/>
                <a:ext cx="1" cy="151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0" name="Line 7"/>
              <p:cNvSpPr>
                <a:spLocks noChangeShapeType="1"/>
              </p:cNvSpPr>
              <p:nvPr/>
            </p:nvSpPr>
            <p:spPr bwMode="auto">
              <a:xfrm>
                <a:off x="923" y="2881"/>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1" name="Line 8"/>
              <p:cNvSpPr>
                <a:spLocks noChangeShapeType="1"/>
              </p:cNvSpPr>
              <p:nvPr/>
            </p:nvSpPr>
            <p:spPr bwMode="auto">
              <a:xfrm>
                <a:off x="923" y="2844"/>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2" name="Line 9"/>
              <p:cNvSpPr>
                <a:spLocks noChangeShapeType="1"/>
              </p:cNvSpPr>
              <p:nvPr/>
            </p:nvSpPr>
            <p:spPr bwMode="auto">
              <a:xfrm>
                <a:off x="923" y="2807"/>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3" name="Line 10"/>
              <p:cNvSpPr>
                <a:spLocks noChangeShapeType="1"/>
              </p:cNvSpPr>
              <p:nvPr/>
            </p:nvSpPr>
            <p:spPr bwMode="auto">
              <a:xfrm>
                <a:off x="923" y="2770"/>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4" name="Line 11"/>
              <p:cNvSpPr>
                <a:spLocks noChangeShapeType="1"/>
              </p:cNvSpPr>
              <p:nvPr/>
            </p:nvSpPr>
            <p:spPr bwMode="auto">
              <a:xfrm>
                <a:off x="923" y="2733"/>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5" name="Line 12"/>
              <p:cNvSpPr>
                <a:spLocks noChangeShapeType="1"/>
              </p:cNvSpPr>
              <p:nvPr/>
            </p:nvSpPr>
            <p:spPr bwMode="auto">
              <a:xfrm>
                <a:off x="923" y="2695"/>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6" name="Line 13"/>
              <p:cNvSpPr>
                <a:spLocks noChangeShapeType="1"/>
              </p:cNvSpPr>
              <p:nvPr/>
            </p:nvSpPr>
            <p:spPr bwMode="auto">
              <a:xfrm>
                <a:off x="923" y="2658"/>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7" name="Line 14"/>
              <p:cNvSpPr>
                <a:spLocks noChangeShapeType="1"/>
              </p:cNvSpPr>
              <p:nvPr/>
            </p:nvSpPr>
            <p:spPr bwMode="auto">
              <a:xfrm>
                <a:off x="923" y="2613"/>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8" name="Line 15"/>
              <p:cNvSpPr>
                <a:spLocks noChangeShapeType="1"/>
              </p:cNvSpPr>
              <p:nvPr/>
            </p:nvSpPr>
            <p:spPr bwMode="auto">
              <a:xfrm>
                <a:off x="923" y="2576"/>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49" name="Line 16"/>
              <p:cNvSpPr>
                <a:spLocks noChangeShapeType="1"/>
              </p:cNvSpPr>
              <p:nvPr/>
            </p:nvSpPr>
            <p:spPr bwMode="auto">
              <a:xfrm>
                <a:off x="923" y="2539"/>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0" name="Line 17"/>
              <p:cNvSpPr>
                <a:spLocks noChangeShapeType="1"/>
              </p:cNvSpPr>
              <p:nvPr/>
            </p:nvSpPr>
            <p:spPr bwMode="auto">
              <a:xfrm>
                <a:off x="923" y="2502"/>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1" name="Line 18"/>
              <p:cNvSpPr>
                <a:spLocks noChangeShapeType="1"/>
              </p:cNvSpPr>
              <p:nvPr/>
            </p:nvSpPr>
            <p:spPr bwMode="auto">
              <a:xfrm>
                <a:off x="923" y="2465"/>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2" name="Line 19"/>
              <p:cNvSpPr>
                <a:spLocks noChangeShapeType="1"/>
              </p:cNvSpPr>
              <p:nvPr/>
            </p:nvSpPr>
            <p:spPr bwMode="auto">
              <a:xfrm>
                <a:off x="923" y="2427"/>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3" name="Line 20"/>
              <p:cNvSpPr>
                <a:spLocks noChangeShapeType="1"/>
              </p:cNvSpPr>
              <p:nvPr/>
            </p:nvSpPr>
            <p:spPr bwMode="auto">
              <a:xfrm>
                <a:off x="923" y="2390"/>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4" name="Line 21"/>
              <p:cNvSpPr>
                <a:spLocks noChangeShapeType="1"/>
              </p:cNvSpPr>
              <p:nvPr/>
            </p:nvSpPr>
            <p:spPr bwMode="auto">
              <a:xfrm>
                <a:off x="923" y="2353"/>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5" name="Line 22"/>
              <p:cNvSpPr>
                <a:spLocks noChangeShapeType="1"/>
              </p:cNvSpPr>
              <p:nvPr/>
            </p:nvSpPr>
            <p:spPr bwMode="auto">
              <a:xfrm>
                <a:off x="923" y="2316"/>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6" name="Line 23"/>
              <p:cNvSpPr>
                <a:spLocks noChangeShapeType="1"/>
              </p:cNvSpPr>
              <p:nvPr/>
            </p:nvSpPr>
            <p:spPr bwMode="auto">
              <a:xfrm>
                <a:off x="923" y="2278"/>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7" name="Line 24"/>
              <p:cNvSpPr>
                <a:spLocks noChangeShapeType="1"/>
              </p:cNvSpPr>
              <p:nvPr/>
            </p:nvSpPr>
            <p:spPr bwMode="auto">
              <a:xfrm>
                <a:off x="923" y="2241"/>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8" name="Line 25"/>
              <p:cNvSpPr>
                <a:spLocks noChangeShapeType="1"/>
              </p:cNvSpPr>
              <p:nvPr/>
            </p:nvSpPr>
            <p:spPr bwMode="auto">
              <a:xfrm>
                <a:off x="923" y="2204"/>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59" name="Line 26"/>
              <p:cNvSpPr>
                <a:spLocks noChangeShapeType="1"/>
              </p:cNvSpPr>
              <p:nvPr/>
            </p:nvSpPr>
            <p:spPr bwMode="auto">
              <a:xfrm>
                <a:off x="923" y="2167"/>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0" name="Line 27"/>
              <p:cNvSpPr>
                <a:spLocks noChangeShapeType="1"/>
              </p:cNvSpPr>
              <p:nvPr/>
            </p:nvSpPr>
            <p:spPr bwMode="auto">
              <a:xfrm>
                <a:off x="923" y="2122"/>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1" name="Line 28"/>
              <p:cNvSpPr>
                <a:spLocks noChangeShapeType="1"/>
              </p:cNvSpPr>
              <p:nvPr/>
            </p:nvSpPr>
            <p:spPr bwMode="auto">
              <a:xfrm>
                <a:off x="923" y="2085"/>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2" name="Line 29"/>
              <p:cNvSpPr>
                <a:spLocks noChangeShapeType="1"/>
              </p:cNvSpPr>
              <p:nvPr/>
            </p:nvSpPr>
            <p:spPr bwMode="auto">
              <a:xfrm>
                <a:off x="923" y="2048"/>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3" name="Line 30"/>
              <p:cNvSpPr>
                <a:spLocks noChangeShapeType="1"/>
              </p:cNvSpPr>
              <p:nvPr/>
            </p:nvSpPr>
            <p:spPr bwMode="auto">
              <a:xfrm>
                <a:off x="923" y="2010"/>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4" name="Line 31"/>
              <p:cNvSpPr>
                <a:spLocks noChangeShapeType="1"/>
              </p:cNvSpPr>
              <p:nvPr/>
            </p:nvSpPr>
            <p:spPr bwMode="auto">
              <a:xfrm>
                <a:off x="923" y="1973"/>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5" name="Line 32"/>
              <p:cNvSpPr>
                <a:spLocks noChangeShapeType="1"/>
              </p:cNvSpPr>
              <p:nvPr/>
            </p:nvSpPr>
            <p:spPr bwMode="auto">
              <a:xfrm>
                <a:off x="923" y="1936"/>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6" name="Line 33"/>
              <p:cNvSpPr>
                <a:spLocks noChangeShapeType="1"/>
              </p:cNvSpPr>
              <p:nvPr/>
            </p:nvSpPr>
            <p:spPr bwMode="auto">
              <a:xfrm>
                <a:off x="923" y="1899"/>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7" name="Line 34"/>
              <p:cNvSpPr>
                <a:spLocks noChangeShapeType="1"/>
              </p:cNvSpPr>
              <p:nvPr/>
            </p:nvSpPr>
            <p:spPr bwMode="auto">
              <a:xfrm>
                <a:off x="923" y="1862"/>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8" name="Line 35"/>
              <p:cNvSpPr>
                <a:spLocks noChangeShapeType="1"/>
              </p:cNvSpPr>
              <p:nvPr/>
            </p:nvSpPr>
            <p:spPr bwMode="auto">
              <a:xfrm>
                <a:off x="923" y="1824"/>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9" name="Line 36"/>
              <p:cNvSpPr>
                <a:spLocks noChangeShapeType="1"/>
              </p:cNvSpPr>
              <p:nvPr/>
            </p:nvSpPr>
            <p:spPr bwMode="auto">
              <a:xfrm>
                <a:off x="923" y="1787"/>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0" name="Line 37"/>
              <p:cNvSpPr>
                <a:spLocks noChangeShapeType="1"/>
              </p:cNvSpPr>
              <p:nvPr/>
            </p:nvSpPr>
            <p:spPr bwMode="auto">
              <a:xfrm>
                <a:off x="923" y="1750"/>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1" name="Line 38"/>
              <p:cNvSpPr>
                <a:spLocks noChangeShapeType="1"/>
              </p:cNvSpPr>
              <p:nvPr/>
            </p:nvSpPr>
            <p:spPr bwMode="auto">
              <a:xfrm>
                <a:off x="923" y="1713"/>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2" name="Line 39"/>
              <p:cNvSpPr>
                <a:spLocks noChangeShapeType="1"/>
              </p:cNvSpPr>
              <p:nvPr/>
            </p:nvSpPr>
            <p:spPr bwMode="auto">
              <a:xfrm>
                <a:off x="923" y="1675"/>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3" name="Line 40"/>
              <p:cNvSpPr>
                <a:spLocks noChangeShapeType="1"/>
              </p:cNvSpPr>
              <p:nvPr/>
            </p:nvSpPr>
            <p:spPr bwMode="auto">
              <a:xfrm>
                <a:off x="923" y="1638"/>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4" name="Line 41"/>
              <p:cNvSpPr>
                <a:spLocks noChangeShapeType="1"/>
              </p:cNvSpPr>
              <p:nvPr/>
            </p:nvSpPr>
            <p:spPr bwMode="auto">
              <a:xfrm>
                <a:off x="923" y="1594"/>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5" name="Line 42"/>
              <p:cNvSpPr>
                <a:spLocks noChangeShapeType="1"/>
              </p:cNvSpPr>
              <p:nvPr/>
            </p:nvSpPr>
            <p:spPr bwMode="auto">
              <a:xfrm>
                <a:off x="923" y="1556"/>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6" name="Line 43"/>
              <p:cNvSpPr>
                <a:spLocks noChangeShapeType="1"/>
              </p:cNvSpPr>
              <p:nvPr/>
            </p:nvSpPr>
            <p:spPr bwMode="auto">
              <a:xfrm>
                <a:off x="923" y="1519"/>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7" name="Line 44"/>
              <p:cNvSpPr>
                <a:spLocks noChangeShapeType="1"/>
              </p:cNvSpPr>
              <p:nvPr/>
            </p:nvSpPr>
            <p:spPr bwMode="auto">
              <a:xfrm>
                <a:off x="923" y="1482"/>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8" name="Line 45"/>
              <p:cNvSpPr>
                <a:spLocks noChangeShapeType="1"/>
              </p:cNvSpPr>
              <p:nvPr/>
            </p:nvSpPr>
            <p:spPr bwMode="auto">
              <a:xfrm>
                <a:off x="923" y="1445"/>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9" name="Line 46"/>
              <p:cNvSpPr>
                <a:spLocks noChangeShapeType="1"/>
              </p:cNvSpPr>
              <p:nvPr/>
            </p:nvSpPr>
            <p:spPr bwMode="auto">
              <a:xfrm>
                <a:off x="923" y="1407"/>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0" name="Line 47"/>
              <p:cNvSpPr>
                <a:spLocks noChangeShapeType="1"/>
              </p:cNvSpPr>
              <p:nvPr/>
            </p:nvSpPr>
            <p:spPr bwMode="auto">
              <a:xfrm>
                <a:off x="923" y="1370"/>
                <a:ext cx="23"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1" name="Line 48"/>
              <p:cNvSpPr>
                <a:spLocks noChangeShapeType="1"/>
              </p:cNvSpPr>
              <p:nvPr/>
            </p:nvSpPr>
            <p:spPr bwMode="auto">
              <a:xfrm>
                <a:off x="923" y="2881"/>
                <a:ext cx="30"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2" name="Line 49"/>
              <p:cNvSpPr>
                <a:spLocks noChangeShapeType="1"/>
              </p:cNvSpPr>
              <p:nvPr/>
            </p:nvSpPr>
            <p:spPr bwMode="auto">
              <a:xfrm>
                <a:off x="923" y="2695"/>
                <a:ext cx="30"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3" name="Line 50"/>
              <p:cNvSpPr>
                <a:spLocks noChangeShapeType="1"/>
              </p:cNvSpPr>
              <p:nvPr/>
            </p:nvSpPr>
            <p:spPr bwMode="auto">
              <a:xfrm>
                <a:off x="923" y="2502"/>
                <a:ext cx="30"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4" name="Line 51"/>
              <p:cNvSpPr>
                <a:spLocks noChangeShapeType="1"/>
              </p:cNvSpPr>
              <p:nvPr/>
            </p:nvSpPr>
            <p:spPr bwMode="auto">
              <a:xfrm>
                <a:off x="923" y="2316"/>
                <a:ext cx="30"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5" name="Line 52"/>
              <p:cNvSpPr>
                <a:spLocks noChangeShapeType="1"/>
              </p:cNvSpPr>
              <p:nvPr/>
            </p:nvSpPr>
            <p:spPr bwMode="auto">
              <a:xfrm>
                <a:off x="923" y="2130"/>
                <a:ext cx="30"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6" name="Line 53"/>
              <p:cNvSpPr>
                <a:spLocks noChangeShapeType="1"/>
              </p:cNvSpPr>
              <p:nvPr/>
            </p:nvSpPr>
            <p:spPr bwMode="auto">
              <a:xfrm>
                <a:off x="923" y="1936"/>
                <a:ext cx="30"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7" name="Line 54"/>
              <p:cNvSpPr>
                <a:spLocks noChangeShapeType="1"/>
              </p:cNvSpPr>
              <p:nvPr/>
            </p:nvSpPr>
            <p:spPr bwMode="auto">
              <a:xfrm>
                <a:off x="923" y="1750"/>
                <a:ext cx="30"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8" name="Line 55"/>
              <p:cNvSpPr>
                <a:spLocks noChangeShapeType="1"/>
              </p:cNvSpPr>
              <p:nvPr/>
            </p:nvSpPr>
            <p:spPr bwMode="auto">
              <a:xfrm>
                <a:off x="923" y="1556"/>
                <a:ext cx="30"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9" name="Line 56"/>
              <p:cNvSpPr>
                <a:spLocks noChangeShapeType="1"/>
              </p:cNvSpPr>
              <p:nvPr/>
            </p:nvSpPr>
            <p:spPr bwMode="auto">
              <a:xfrm>
                <a:off x="923" y="1370"/>
                <a:ext cx="30"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0" name="Line 57"/>
              <p:cNvSpPr>
                <a:spLocks noChangeShapeType="1"/>
              </p:cNvSpPr>
              <p:nvPr/>
            </p:nvSpPr>
            <p:spPr bwMode="auto">
              <a:xfrm>
                <a:off x="923" y="2881"/>
                <a:ext cx="4215"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1" name="Line 58"/>
              <p:cNvSpPr>
                <a:spLocks noChangeShapeType="1"/>
              </p:cNvSpPr>
              <p:nvPr/>
            </p:nvSpPr>
            <p:spPr bwMode="auto">
              <a:xfrm flipV="1">
                <a:off x="923"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2" name="Line 59"/>
              <p:cNvSpPr>
                <a:spLocks noChangeShapeType="1"/>
              </p:cNvSpPr>
              <p:nvPr/>
            </p:nvSpPr>
            <p:spPr bwMode="auto">
              <a:xfrm flipV="1">
                <a:off x="1161"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3" name="Line 60"/>
              <p:cNvSpPr>
                <a:spLocks noChangeShapeType="1"/>
              </p:cNvSpPr>
              <p:nvPr/>
            </p:nvSpPr>
            <p:spPr bwMode="auto">
              <a:xfrm flipV="1">
                <a:off x="1392"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4" name="Line 61"/>
              <p:cNvSpPr>
                <a:spLocks noChangeShapeType="1"/>
              </p:cNvSpPr>
              <p:nvPr/>
            </p:nvSpPr>
            <p:spPr bwMode="auto">
              <a:xfrm flipV="1">
                <a:off x="1629"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5" name="Line 62"/>
              <p:cNvSpPr>
                <a:spLocks noChangeShapeType="1"/>
              </p:cNvSpPr>
              <p:nvPr/>
            </p:nvSpPr>
            <p:spPr bwMode="auto">
              <a:xfrm flipV="1">
                <a:off x="1860"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6" name="Line 63"/>
              <p:cNvSpPr>
                <a:spLocks noChangeShapeType="1"/>
              </p:cNvSpPr>
              <p:nvPr/>
            </p:nvSpPr>
            <p:spPr bwMode="auto">
              <a:xfrm flipV="1">
                <a:off x="2098"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7" name="Line 64"/>
              <p:cNvSpPr>
                <a:spLocks noChangeShapeType="1"/>
              </p:cNvSpPr>
              <p:nvPr/>
            </p:nvSpPr>
            <p:spPr bwMode="auto">
              <a:xfrm flipV="1">
                <a:off x="2328"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8" name="Line 65"/>
              <p:cNvSpPr>
                <a:spLocks noChangeShapeType="1"/>
              </p:cNvSpPr>
              <p:nvPr/>
            </p:nvSpPr>
            <p:spPr bwMode="auto">
              <a:xfrm flipV="1">
                <a:off x="2566"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9" name="Line 66"/>
              <p:cNvSpPr>
                <a:spLocks noChangeShapeType="1"/>
              </p:cNvSpPr>
              <p:nvPr/>
            </p:nvSpPr>
            <p:spPr bwMode="auto">
              <a:xfrm flipV="1">
                <a:off x="2797"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0" name="Line 67"/>
              <p:cNvSpPr>
                <a:spLocks noChangeShapeType="1"/>
              </p:cNvSpPr>
              <p:nvPr/>
            </p:nvSpPr>
            <p:spPr bwMode="auto">
              <a:xfrm flipV="1">
                <a:off x="3034"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1" name="Line 68"/>
              <p:cNvSpPr>
                <a:spLocks noChangeShapeType="1"/>
              </p:cNvSpPr>
              <p:nvPr/>
            </p:nvSpPr>
            <p:spPr bwMode="auto">
              <a:xfrm flipV="1">
                <a:off x="3265"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2" name="Line 69"/>
              <p:cNvSpPr>
                <a:spLocks noChangeShapeType="1"/>
              </p:cNvSpPr>
              <p:nvPr/>
            </p:nvSpPr>
            <p:spPr bwMode="auto">
              <a:xfrm flipV="1">
                <a:off x="3503"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3" name="Line 70"/>
              <p:cNvSpPr>
                <a:spLocks noChangeShapeType="1"/>
              </p:cNvSpPr>
              <p:nvPr/>
            </p:nvSpPr>
            <p:spPr bwMode="auto">
              <a:xfrm flipV="1">
                <a:off x="3733"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4" name="Line 71"/>
              <p:cNvSpPr>
                <a:spLocks noChangeShapeType="1"/>
              </p:cNvSpPr>
              <p:nvPr/>
            </p:nvSpPr>
            <p:spPr bwMode="auto">
              <a:xfrm flipV="1">
                <a:off x="3971"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5" name="Line 72"/>
              <p:cNvSpPr>
                <a:spLocks noChangeShapeType="1"/>
              </p:cNvSpPr>
              <p:nvPr/>
            </p:nvSpPr>
            <p:spPr bwMode="auto">
              <a:xfrm flipV="1">
                <a:off x="4201"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6" name="Line 73"/>
              <p:cNvSpPr>
                <a:spLocks noChangeShapeType="1"/>
              </p:cNvSpPr>
              <p:nvPr/>
            </p:nvSpPr>
            <p:spPr bwMode="auto">
              <a:xfrm flipV="1">
                <a:off x="4439"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7" name="Line 74"/>
              <p:cNvSpPr>
                <a:spLocks noChangeShapeType="1"/>
              </p:cNvSpPr>
              <p:nvPr/>
            </p:nvSpPr>
            <p:spPr bwMode="auto">
              <a:xfrm flipV="1">
                <a:off x="4670"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8" name="Line 75"/>
              <p:cNvSpPr>
                <a:spLocks noChangeShapeType="1"/>
              </p:cNvSpPr>
              <p:nvPr/>
            </p:nvSpPr>
            <p:spPr bwMode="auto">
              <a:xfrm flipV="1">
                <a:off x="4908"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9" name="Line 76"/>
              <p:cNvSpPr>
                <a:spLocks noChangeShapeType="1"/>
              </p:cNvSpPr>
              <p:nvPr/>
            </p:nvSpPr>
            <p:spPr bwMode="auto">
              <a:xfrm flipV="1">
                <a:off x="5138" y="2859"/>
                <a:ext cx="1" cy="22"/>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0" name="Line 77"/>
              <p:cNvSpPr>
                <a:spLocks noChangeShapeType="1"/>
              </p:cNvSpPr>
              <p:nvPr/>
            </p:nvSpPr>
            <p:spPr bwMode="auto">
              <a:xfrm flipV="1">
                <a:off x="923" y="2852"/>
                <a:ext cx="1" cy="29"/>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1" name="Line 78"/>
              <p:cNvSpPr>
                <a:spLocks noChangeShapeType="1"/>
              </p:cNvSpPr>
              <p:nvPr/>
            </p:nvSpPr>
            <p:spPr bwMode="auto">
              <a:xfrm flipV="1">
                <a:off x="1392" y="2852"/>
                <a:ext cx="1" cy="29"/>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2" name="Line 79"/>
              <p:cNvSpPr>
                <a:spLocks noChangeShapeType="1"/>
              </p:cNvSpPr>
              <p:nvPr/>
            </p:nvSpPr>
            <p:spPr bwMode="auto">
              <a:xfrm flipV="1">
                <a:off x="1860" y="2852"/>
                <a:ext cx="1" cy="29"/>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3" name="Line 80"/>
              <p:cNvSpPr>
                <a:spLocks noChangeShapeType="1"/>
              </p:cNvSpPr>
              <p:nvPr/>
            </p:nvSpPr>
            <p:spPr bwMode="auto">
              <a:xfrm flipV="1">
                <a:off x="2328" y="2852"/>
                <a:ext cx="1" cy="29"/>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4" name="Line 81"/>
              <p:cNvSpPr>
                <a:spLocks noChangeShapeType="1"/>
              </p:cNvSpPr>
              <p:nvPr/>
            </p:nvSpPr>
            <p:spPr bwMode="auto">
              <a:xfrm flipV="1">
                <a:off x="2797" y="2852"/>
                <a:ext cx="1" cy="29"/>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5" name="Line 82"/>
              <p:cNvSpPr>
                <a:spLocks noChangeShapeType="1"/>
              </p:cNvSpPr>
              <p:nvPr/>
            </p:nvSpPr>
            <p:spPr bwMode="auto">
              <a:xfrm flipV="1">
                <a:off x="3265" y="2852"/>
                <a:ext cx="1" cy="29"/>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6" name="Line 83"/>
              <p:cNvSpPr>
                <a:spLocks noChangeShapeType="1"/>
              </p:cNvSpPr>
              <p:nvPr/>
            </p:nvSpPr>
            <p:spPr bwMode="auto">
              <a:xfrm flipV="1">
                <a:off x="3733" y="2852"/>
                <a:ext cx="1" cy="29"/>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7" name="Line 84"/>
              <p:cNvSpPr>
                <a:spLocks noChangeShapeType="1"/>
              </p:cNvSpPr>
              <p:nvPr/>
            </p:nvSpPr>
            <p:spPr bwMode="auto">
              <a:xfrm flipV="1">
                <a:off x="4201" y="2852"/>
                <a:ext cx="1" cy="29"/>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8" name="Line 85"/>
              <p:cNvSpPr>
                <a:spLocks noChangeShapeType="1"/>
              </p:cNvSpPr>
              <p:nvPr/>
            </p:nvSpPr>
            <p:spPr bwMode="auto">
              <a:xfrm flipV="1">
                <a:off x="4670" y="2852"/>
                <a:ext cx="1" cy="29"/>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9" name="Line 86"/>
              <p:cNvSpPr>
                <a:spLocks noChangeShapeType="1"/>
              </p:cNvSpPr>
              <p:nvPr/>
            </p:nvSpPr>
            <p:spPr bwMode="auto">
              <a:xfrm flipV="1">
                <a:off x="5138" y="2852"/>
                <a:ext cx="1" cy="29"/>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0" name="Line 87"/>
              <p:cNvSpPr>
                <a:spLocks noChangeShapeType="1"/>
              </p:cNvSpPr>
              <p:nvPr/>
            </p:nvSpPr>
            <p:spPr bwMode="auto">
              <a:xfrm flipV="1">
                <a:off x="1042" y="2293"/>
                <a:ext cx="22" cy="8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1" name="Line 88"/>
              <p:cNvSpPr>
                <a:spLocks noChangeShapeType="1"/>
              </p:cNvSpPr>
              <p:nvPr/>
            </p:nvSpPr>
            <p:spPr bwMode="auto">
              <a:xfrm>
                <a:off x="1064" y="2293"/>
                <a:ext cx="15" cy="13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2" name="Line 89"/>
              <p:cNvSpPr>
                <a:spLocks noChangeShapeType="1"/>
              </p:cNvSpPr>
              <p:nvPr/>
            </p:nvSpPr>
            <p:spPr bwMode="auto">
              <a:xfrm>
                <a:off x="1079" y="2427"/>
                <a:ext cx="23"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3" name="Line 90"/>
              <p:cNvSpPr>
                <a:spLocks noChangeShapeType="1"/>
              </p:cNvSpPr>
              <p:nvPr/>
            </p:nvSpPr>
            <p:spPr bwMode="auto">
              <a:xfrm flipV="1">
                <a:off x="1102" y="2293"/>
                <a:ext cx="15" cy="13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4" name="Line 91"/>
              <p:cNvSpPr>
                <a:spLocks noChangeShapeType="1"/>
              </p:cNvSpPr>
              <p:nvPr/>
            </p:nvSpPr>
            <p:spPr bwMode="auto">
              <a:xfrm>
                <a:off x="1117" y="2293"/>
                <a:ext cx="22"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5" name="Line 92"/>
              <p:cNvSpPr>
                <a:spLocks noChangeShapeType="1"/>
              </p:cNvSpPr>
              <p:nvPr/>
            </p:nvSpPr>
            <p:spPr bwMode="auto">
              <a:xfrm>
                <a:off x="1139" y="2323"/>
                <a:ext cx="22"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6" name="Line 93"/>
              <p:cNvSpPr>
                <a:spLocks noChangeShapeType="1"/>
              </p:cNvSpPr>
              <p:nvPr/>
            </p:nvSpPr>
            <p:spPr bwMode="auto">
              <a:xfrm flipV="1">
                <a:off x="1161" y="2293"/>
                <a:ext cx="15"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7" name="Line 94"/>
              <p:cNvSpPr>
                <a:spLocks noChangeShapeType="1"/>
              </p:cNvSpPr>
              <p:nvPr/>
            </p:nvSpPr>
            <p:spPr bwMode="auto">
              <a:xfrm>
                <a:off x="1176" y="2293"/>
                <a:ext cx="22"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8" name="Line 95"/>
              <p:cNvSpPr>
                <a:spLocks noChangeShapeType="1"/>
              </p:cNvSpPr>
              <p:nvPr/>
            </p:nvSpPr>
            <p:spPr bwMode="auto">
              <a:xfrm flipV="1">
                <a:off x="1198" y="2219"/>
                <a:ext cx="15"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9" name="Line 96"/>
              <p:cNvSpPr>
                <a:spLocks noChangeShapeType="1"/>
              </p:cNvSpPr>
              <p:nvPr/>
            </p:nvSpPr>
            <p:spPr bwMode="auto">
              <a:xfrm>
                <a:off x="1213" y="2219"/>
                <a:ext cx="22" cy="208"/>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0" name="Line 97"/>
              <p:cNvSpPr>
                <a:spLocks noChangeShapeType="1"/>
              </p:cNvSpPr>
              <p:nvPr/>
            </p:nvSpPr>
            <p:spPr bwMode="auto">
              <a:xfrm flipV="1">
                <a:off x="1235" y="2122"/>
                <a:ext cx="15" cy="305"/>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1" name="Line 98"/>
              <p:cNvSpPr>
                <a:spLocks noChangeShapeType="1"/>
              </p:cNvSpPr>
              <p:nvPr/>
            </p:nvSpPr>
            <p:spPr bwMode="auto">
              <a:xfrm>
                <a:off x="1250" y="2122"/>
                <a:ext cx="23" cy="45"/>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2" name="Line 99"/>
              <p:cNvSpPr>
                <a:spLocks noChangeShapeType="1"/>
              </p:cNvSpPr>
              <p:nvPr/>
            </p:nvSpPr>
            <p:spPr bwMode="auto">
              <a:xfrm flipV="1">
                <a:off x="1273" y="2070"/>
                <a:ext cx="15" cy="97"/>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3" name="Line 100"/>
              <p:cNvSpPr>
                <a:spLocks noChangeShapeType="1"/>
              </p:cNvSpPr>
              <p:nvPr/>
            </p:nvSpPr>
            <p:spPr bwMode="auto">
              <a:xfrm>
                <a:off x="1288" y="2070"/>
                <a:ext cx="22" cy="97"/>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4" name="Line 101"/>
              <p:cNvSpPr>
                <a:spLocks noChangeShapeType="1"/>
              </p:cNvSpPr>
              <p:nvPr/>
            </p:nvSpPr>
            <p:spPr bwMode="auto">
              <a:xfrm>
                <a:off x="1310" y="2167"/>
                <a:ext cx="15" cy="26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5" name="Line 102"/>
              <p:cNvSpPr>
                <a:spLocks noChangeShapeType="1"/>
              </p:cNvSpPr>
              <p:nvPr/>
            </p:nvSpPr>
            <p:spPr bwMode="auto">
              <a:xfrm flipV="1">
                <a:off x="1325" y="2249"/>
                <a:ext cx="22" cy="178"/>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6" name="Line 103"/>
              <p:cNvSpPr>
                <a:spLocks noChangeShapeType="1"/>
              </p:cNvSpPr>
              <p:nvPr/>
            </p:nvSpPr>
            <p:spPr bwMode="auto">
              <a:xfrm>
                <a:off x="1347" y="2249"/>
                <a:ext cx="15" cy="4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7" name="Line 104"/>
              <p:cNvSpPr>
                <a:spLocks noChangeShapeType="1"/>
              </p:cNvSpPr>
              <p:nvPr/>
            </p:nvSpPr>
            <p:spPr bwMode="auto">
              <a:xfrm flipV="1">
                <a:off x="1362" y="2197"/>
                <a:ext cx="22" cy="9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8" name="Line 105"/>
              <p:cNvSpPr>
                <a:spLocks noChangeShapeType="1"/>
              </p:cNvSpPr>
              <p:nvPr/>
            </p:nvSpPr>
            <p:spPr bwMode="auto">
              <a:xfrm>
                <a:off x="1384" y="2197"/>
                <a:ext cx="15"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9" name="Line 106"/>
              <p:cNvSpPr>
                <a:spLocks noChangeShapeType="1"/>
              </p:cNvSpPr>
              <p:nvPr/>
            </p:nvSpPr>
            <p:spPr bwMode="auto">
              <a:xfrm flipV="1">
                <a:off x="1399" y="1996"/>
                <a:ext cx="22" cy="275"/>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0" name="Line 107"/>
              <p:cNvSpPr>
                <a:spLocks noChangeShapeType="1"/>
              </p:cNvSpPr>
              <p:nvPr/>
            </p:nvSpPr>
            <p:spPr bwMode="auto">
              <a:xfrm>
                <a:off x="1421" y="1996"/>
                <a:ext cx="15" cy="379"/>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1" name="Line 108"/>
              <p:cNvSpPr>
                <a:spLocks noChangeShapeType="1"/>
              </p:cNvSpPr>
              <p:nvPr/>
            </p:nvSpPr>
            <p:spPr bwMode="auto">
              <a:xfrm>
                <a:off x="1436" y="2375"/>
                <a:ext cx="22" cy="23"/>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2" name="Line 109"/>
              <p:cNvSpPr>
                <a:spLocks noChangeShapeType="1"/>
              </p:cNvSpPr>
              <p:nvPr/>
            </p:nvSpPr>
            <p:spPr bwMode="auto">
              <a:xfrm flipV="1">
                <a:off x="1458" y="2197"/>
                <a:ext cx="15" cy="20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3" name="Line 110"/>
              <p:cNvSpPr>
                <a:spLocks noChangeShapeType="1"/>
              </p:cNvSpPr>
              <p:nvPr/>
            </p:nvSpPr>
            <p:spPr bwMode="auto">
              <a:xfrm>
                <a:off x="1473" y="2197"/>
                <a:ext cx="23"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4" name="Line 111"/>
              <p:cNvSpPr>
                <a:spLocks noChangeShapeType="1"/>
              </p:cNvSpPr>
              <p:nvPr/>
            </p:nvSpPr>
            <p:spPr bwMode="auto">
              <a:xfrm>
                <a:off x="1496" y="2197"/>
                <a:ext cx="15" cy="12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5" name="Line 112"/>
              <p:cNvSpPr>
                <a:spLocks noChangeShapeType="1"/>
              </p:cNvSpPr>
              <p:nvPr/>
            </p:nvSpPr>
            <p:spPr bwMode="auto">
              <a:xfrm>
                <a:off x="1511" y="2323"/>
                <a:ext cx="22"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6" name="Line 113"/>
              <p:cNvSpPr>
                <a:spLocks noChangeShapeType="1"/>
              </p:cNvSpPr>
              <p:nvPr/>
            </p:nvSpPr>
            <p:spPr bwMode="auto">
              <a:xfrm>
                <a:off x="1533" y="2375"/>
                <a:ext cx="15"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7" name="Line 114"/>
              <p:cNvSpPr>
                <a:spLocks noChangeShapeType="1"/>
              </p:cNvSpPr>
              <p:nvPr/>
            </p:nvSpPr>
            <p:spPr bwMode="auto">
              <a:xfrm flipV="1">
                <a:off x="1548" y="2293"/>
                <a:ext cx="22" cy="8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8" name="Line 115"/>
              <p:cNvSpPr>
                <a:spLocks noChangeShapeType="1"/>
              </p:cNvSpPr>
              <p:nvPr/>
            </p:nvSpPr>
            <p:spPr bwMode="auto">
              <a:xfrm>
                <a:off x="1570" y="2293"/>
                <a:ext cx="15"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9" name="Line 116"/>
              <p:cNvSpPr>
                <a:spLocks noChangeShapeType="1"/>
              </p:cNvSpPr>
              <p:nvPr/>
            </p:nvSpPr>
            <p:spPr bwMode="auto">
              <a:xfrm flipV="1">
                <a:off x="1585" y="2197"/>
                <a:ext cx="22" cy="9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0" name="Line 117"/>
              <p:cNvSpPr>
                <a:spLocks noChangeShapeType="1"/>
              </p:cNvSpPr>
              <p:nvPr/>
            </p:nvSpPr>
            <p:spPr bwMode="auto">
              <a:xfrm>
                <a:off x="1607" y="2197"/>
                <a:ext cx="22" cy="9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1" name="Line 118"/>
              <p:cNvSpPr>
                <a:spLocks noChangeShapeType="1"/>
              </p:cNvSpPr>
              <p:nvPr/>
            </p:nvSpPr>
            <p:spPr bwMode="auto">
              <a:xfrm>
                <a:off x="1629" y="2293"/>
                <a:ext cx="15"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2" name="Line 119"/>
              <p:cNvSpPr>
                <a:spLocks noChangeShapeType="1"/>
              </p:cNvSpPr>
              <p:nvPr/>
            </p:nvSpPr>
            <p:spPr bwMode="auto">
              <a:xfrm flipV="1">
                <a:off x="1644" y="2167"/>
                <a:ext cx="23" cy="12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3" name="Line 120"/>
              <p:cNvSpPr>
                <a:spLocks noChangeShapeType="1"/>
              </p:cNvSpPr>
              <p:nvPr/>
            </p:nvSpPr>
            <p:spPr bwMode="auto">
              <a:xfrm>
                <a:off x="1667" y="2167"/>
                <a:ext cx="14" cy="23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4" name="Line 121"/>
              <p:cNvSpPr>
                <a:spLocks noChangeShapeType="1"/>
              </p:cNvSpPr>
              <p:nvPr/>
            </p:nvSpPr>
            <p:spPr bwMode="auto">
              <a:xfrm>
                <a:off x="1681" y="2398"/>
                <a:ext cx="23" cy="29"/>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5" name="Line 122"/>
              <p:cNvSpPr>
                <a:spLocks noChangeShapeType="1"/>
              </p:cNvSpPr>
              <p:nvPr/>
            </p:nvSpPr>
            <p:spPr bwMode="auto">
              <a:xfrm flipV="1">
                <a:off x="1704" y="2398"/>
                <a:ext cx="15" cy="29"/>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6" name="Line 123"/>
              <p:cNvSpPr>
                <a:spLocks noChangeShapeType="1"/>
              </p:cNvSpPr>
              <p:nvPr/>
            </p:nvSpPr>
            <p:spPr bwMode="auto">
              <a:xfrm flipV="1">
                <a:off x="1719" y="2375"/>
                <a:ext cx="22" cy="23"/>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7" name="Line 124"/>
              <p:cNvSpPr>
                <a:spLocks noChangeShapeType="1"/>
              </p:cNvSpPr>
              <p:nvPr/>
            </p:nvSpPr>
            <p:spPr bwMode="auto">
              <a:xfrm flipV="1">
                <a:off x="1741" y="2345"/>
                <a:ext cx="15"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8" name="Line 125"/>
              <p:cNvSpPr>
                <a:spLocks noChangeShapeType="1"/>
              </p:cNvSpPr>
              <p:nvPr/>
            </p:nvSpPr>
            <p:spPr bwMode="auto">
              <a:xfrm>
                <a:off x="1756" y="2345"/>
                <a:ext cx="22"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9" name="Line 126"/>
              <p:cNvSpPr>
                <a:spLocks noChangeShapeType="1"/>
              </p:cNvSpPr>
              <p:nvPr/>
            </p:nvSpPr>
            <p:spPr bwMode="auto">
              <a:xfrm flipV="1">
                <a:off x="1778" y="2271"/>
                <a:ext cx="15"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0" name="Line 127"/>
              <p:cNvSpPr>
                <a:spLocks noChangeShapeType="1"/>
              </p:cNvSpPr>
              <p:nvPr/>
            </p:nvSpPr>
            <p:spPr bwMode="auto">
              <a:xfrm>
                <a:off x="1793" y="2271"/>
                <a:ext cx="22"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1" name="Line 128"/>
              <p:cNvSpPr>
                <a:spLocks noChangeShapeType="1"/>
              </p:cNvSpPr>
              <p:nvPr/>
            </p:nvSpPr>
            <p:spPr bwMode="auto">
              <a:xfrm>
                <a:off x="1815" y="2323"/>
                <a:ext cx="15"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2" name="Line 129"/>
              <p:cNvSpPr>
                <a:spLocks noChangeShapeType="1"/>
              </p:cNvSpPr>
              <p:nvPr/>
            </p:nvSpPr>
            <p:spPr bwMode="auto">
              <a:xfrm>
                <a:off x="1830" y="2323"/>
                <a:ext cx="22"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3" name="Line 130"/>
              <p:cNvSpPr>
                <a:spLocks noChangeShapeType="1"/>
              </p:cNvSpPr>
              <p:nvPr/>
            </p:nvSpPr>
            <p:spPr bwMode="auto">
              <a:xfrm flipV="1">
                <a:off x="1852" y="2167"/>
                <a:ext cx="15" cy="15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4" name="Line 131"/>
              <p:cNvSpPr>
                <a:spLocks noChangeShapeType="1"/>
              </p:cNvSpPr>
              <p:nvPr/>
            </p:nvSpPr>
            <p:spPr bwMode="auto">
              <a:xfrm>
                <a:off x="1867" y="2167"/>
                <a:ext cx="23"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5" name="Line 132"/>
              <p:cNvSpPr>
                <a:spLocks noChangeShapeType="1"/>
              </p:cNvSpPr>
              <p:nvPr/>
            </p:nvSpPr>
            <p:spPr bwMode="auto">
              <a:xfrm>
                <a:off x="1890" y="2219"/>
                <a:ext cx="14"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6" name="Line 133"/>
              <p:cNvSpPr>
                <a:spLocks noChangeShapeType="1"/>
              </p:cNvSpPr>
              <p:nvPr/>
            </p:nvSpPr>
            <p:spPr bwMode="auto">
              <a:xfrm flipV="1">
                <a:off x="1904" y="2144"/>
                <a:ext cx="23" cy="105"/>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7" name="Line 134"/>
              <p:cNvSpPr>
                <a:spLocks noChangeShapeType="1"/>
              </p:cNvSpPr>
              <p:nvPr/>
            </p:nvSpPr>
            <p:spPr bwMode="auto">
              <a:xfrm>
                <a:off x="1927" y="2144"/>
                <a:ext cx="15" cy="53"/>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8" name="Line 135"/>
              <p:cNvSpPr>
                <a:spLocks noChangeShapeType="1"/>
              </p:cNvSpPr>
              <p:nvPr/>
            </p:nvSpPr>
            <p:spPr bwMode="auto">
              <a:xfrm>
                <a:off x="1942" y="2197"/>
                <a:ext cx="22"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9" name="Line 136"/>
              <p:cNvSpPr>
                <a:spLocks noChangeShapeType="1"/>
              </p:cNvSpPr>
              <p:nvPr/>
            </p:nvSpPr>
            <p:spPr bwMode="auto">
              <a:xfrm>
                <a:off x="1964" y="2249"/>
                <a:ext cx="15" cy="4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0" name="Line 137"/>
              <p:cNvSpPr>
                <a:spLocks noChangeShapeType="1"/>
              </p:cNvSpPr>
              <p:nvPr/>
            </p:nvSpPr>
            <p:spPr bwMode="auto">
              <a:xfrm flipV="1">
                <a:off x="1979" y="2219"/>
                <a:ext cx="22"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1" name="Line 138"/>
              <p:cNvSpPr>
                <a:spLocks noChangeShapeType="1"/>
              </p:cNvSpPr>
              <p:nvPr/>
            </p:nvSpPr>
            <p:spPr bwMode="auto">
              <a:xfrm>
                <a:off x="2001" y="2219"/>
                <a:ext cx="15"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2" name="Line 139"/>
              <p:cNvSpPr>
                <a:spLocks noChangeShapeType="1"/>
              </p:cNvSpPr>
              <p:nvPr/>
            </p:nvSpPr>
            <p:spPr bwMode="auto">
              <a:xfrm flipV="1">
                <a:off x="2016" y="2167"/>
                <a:ext cx="22"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3" name="Line 140"/>
              <p:cNvSpPr>
                <a:spLocks noChangeShapeType="1"/>
              </p:cNvSpPr>
              <p:nvPr/>
            </p:nvSpPr>
            <p:spPr bwMode="auto">
              <a:xfrm>
                <a:off x="2038" y="2167"/>
                <a:ext cx="15" cy="8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4" name="Line 141"/>
              <p:cNvSpPr>
                <a:spLocks noChangeShapeType="1"/>
              </p:cNvSpPr>
              <p:nvPr/>
            </p:nvSpPr>
            <p:spPr bwMode="auto">
              <a:xfrm flipV="1">
                <a:off x="2053" y="2197"/>
                <a:ext cx="22"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5" name="Line 142"/>
              <p:cNvSpPr>
                <a:spLocks noChangeShapeType="1"/>
              </p:cNvSpPr>
              <p:nvPr/>
            </p:nvSpPr>
            <p:spPr bwMode="auto">
              <a:xfrm>
                <a:off x="2075" y="2197"/>
                <a:ext cx="23" cy="148"/>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6" name="Line 143"/>
              <p:cNvSpPr>
                <a:spLocks noChangeShapeType="1"/>
              </p:cNvSpPr>
              <p:nvPr/>
            </p:nvSpPr>
            <p:spPr bwMode="auto">
              <a:xfrm>
                <a:off x="2098" y="2345"/>
                <a:ext cx="15"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7" name="Line 144"/>
              <p:cNvSpPr>
                <a:spLocks noChangeShapeType="1"/>
              </p:cNvSpPr>
              <p:nvPr/>
            </p:nvSpPr>
            <p:spPr bwMode="auto">
              <a:xfrm>
                <a:off x="2113" y="2375"/>
                <a:ext cx="22"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8" name="Line 145"/>
              <p:cNvSpPr>
                <a:spLocks noChangeShapeType="1"/>
              </p:cNvSpPr>
              <p:nvPr/>
            </p:nvSpPr>
            <p:spPr bwMode="auto">
              <a:xfrm flipV="1">
                <a:off x="2135" y="2144"/>
                <a:ext cx="15" cy="23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9" name="Line 146"/>
              <p:cNvSpPr>
                <a:spLocks noChangeShapeType="1"/>
              </p:cNvSpPr>
              <p:nvPr/>
            </p:nvSpPr>
            <p:spPr bwMode="auto">
              <a:xfrm>
                <a:off x="2150" y="2144"/>
                <a:ext cx="22" cy="127"/>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0" name="Line 147"/>
              <p:cNvSpPr>
                <a:spLocks noChangeShapeType="1"/>
              </p:cNvSpPr>
              <p:nvPr/>
            </p:nvSpPr>
            <p:spPr bwMode="auto">
              <a:xfrm>
                <a:off x="2172" y="2271"/>
                <a:ext cx="15"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1" name="Line 148"/>
              <p:cNvSpPr>
                <a:spLocks noChangeShapeType="1"/>
              </p:cNvSpPr>
              <p:nvPr/>
            </p:nvSpPr>
            <p:spPr bwMode="auto">
              <a:xfrm>
                <a:off x="2187" y="2293"/>
                <a:ext cx="22"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2" name="Line 149"/>
              <p:cNvSpPr>
                <a:spLocks noChangeShapeType="1"/>
              </p:cNvSpPr>
              <p:nvPr/>
            </p:nvSpPr>
            <p:spPr bwMode="auto">
              <a:xfrm flipV="1">
                <a:off x="2209" y="2293"/>
                <a:ext cx="15"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3" name="Line 150"/>
              <p:cNvSpPr>
                <a:spLocks noChangeShapeType="1"/>
              </p:cNvSpPr>
              <p:nvPr/>
            </p:nvSpPr>
            <p:spPr bwMode="auto">
              <a:xfrm flipV="1">
                <a:off x="2224" y="2219"/>
                <a:ext cx="22"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4" name="Line 151"/>
              <p:cNvSpPr>
                <a:spLocks noChangeShapeType="1"/>
              </p:cNvSpPr>
              <p:nvPr/>
            </p:nvSpPr>
            <p:spPr bwMode="auto">
              <a:xfrm>
                <a:off x="2246" y="2219"/>
                <a:ext cx="15"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5" name="Line 152"/>
              <p:cNvSpPr>
                <a:spLocks noChangeShapeType="1"/>
              </p:cNvSpPr>
              <p:nvPr/>
            </p:nvSpPr>
            <p:spPr bwMode="auto">
              <a:xfrm flipV="1">
                <a:off x="2261" y="2167"/>
                <a:ext cx="23"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6" name="Line 153"/>
              <p:cNvSpPr>
                <a:spLocks noChangeShapeType="1"/>
              </p:cNvSpPr>
              <p:nvPr/>
            </p:nvSpPr>
            <p:spPr bwMode="auto">
              <a:xfrm>
                <a:off x="2284" y="2167"/>
                <a:ext cx="14"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7" name="Line 154"/>
              <p:cNvSpPr>
                <a:spLocks noChangeShapeType="1"/>
              </p:cNvSpPr>
              <p:nvPr/>
            </p:nvSpPr>
            <p:spPr bwMode="auto">
              <a:xfrm>
                <a:off x="2298" y="2167"/>
                <a:ext cx="23"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8" name="Line 155"/>
              <p:cNvSpPr>
                <a:spLocks noChangeShapeType="1"/>
              </p:cNvSpPr>
              <p:nvPr/>
            </p:nvSpPr>
            <p:spPr bwMode="auto">
              <a:xfrm>
                <a:off x="2321" y="2271"/>
                <a:ext cx="15"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9" name="Line 156"/>
              <p:cNvSpPr>
                <a:spLocks noChangeShapeType="1"/>
              </p:cNvSpPr>
              <p:nvPr/>
            </p:nvSpPr>
            <p:spPr bwMode="auto">
              <a:xfrm>
                <a:off x="2336" y="2323"/>
                <a:ext cx="22"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0" name="Line 157"/>
              <p:cNvSpPr>
                <a:spLocks noChangeShapeType="1"/>
              </p:cNvSpPr>
              <p:nvPr/>
            </p:nvSpPr>
            <p:spPr bwMode="auto">
              <a:xfrm flipV="1">
                <a:off x="2358" y="2323"/>
                <a:ext cx="15"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1" name="Line 158"/>
              <p:cNvSpPr>
                <a:spLocks noChangeShapeType="1"/>
              </p:cNvSpPr>
              <p:nvPr/>
            </p:nvSpPr>
            <p:spPr bwMode="auto">
              <a:xfrm flipV="1">
                <a:off x="2373" y="2271"/>
                <a:ext cx="22"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2" name="Line 159"/>
              <p:cNvSpPr>
                <a:spLocks noChangeShapeType="1"/>
              </p:cNvSpPr>
              <p:nvPr/>
            </p:nvSpPr>
            <p:spPr bwMode="auto">
              <a:xfrm flipV="1">
                <a:off x="2395" y="2219"/>
                <a:ext cx="15"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3" name="Line 160"/>
              <p:cNvSpPr>
                <a:spLocks noChangeShapeType="1"/>
              </p:cNvSpPr>
              <p:nvPr/>
            </p:nvSpPr>
            <p:spPr bwMode="auto">
              <a:xfrm>
                <a:off x="2410" y="2219"/>
                <a:ext cx="22" cy="12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4" name="Line 161"/>
              <p:cNvSpPr>
                <a:spLocks noChangeShapeType="1"/>
              </p:cNvSpPr>
              <p:nvPr/>
            </p:nvSpPr>
            <p:spPr bwMode="auto">
              <a:xfrm flipV="1">
                <a:off x="2432" y="2219"/>
                <a:ext cx="15" cy="12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5" name="Line 162"/>
              <p:cNvSpPr>
                <a:spLocks noChangeShapeType="1"/>
              </p:cNvSpPr>
              <p:nvPr/>
            </p:nvSpPr>
            <p:spPr bwMode="auto">
              <a:xfrm>
                <a:off x="2447" y="2219"/>
                <a:ext cx="22"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6" name="Line 163"/>
              <p:cNvSpPr>
                <a:spLocks noChangeShapeType="1"/>
              </p:cNvSpPr>
              <p:nvPr/>
            </p:nvSpPr>
            <p:spPr bwMode="auto">
              <a:xfrm flipV="1">
                <a:off x="2469" y="2293"/>
                <a:ext cx="15"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7" name="Line 164"/>
              <p:cNvSpPr>
                <a:spLocks noChangeShapeType="1"/>
              </p:cNvSpPr>
              <p:nvPr/>
            </p:nvSpPr>
            <p:spPr bwMode="auto">
              <a:xfrm flipV="1">
                <a:off x="2484" y="2271"/>
                <a:ext cx="23"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8" name="Line 165"/>
              <p:cNvSpPr>
                <a:spLocks noChangeShapeType="1"/>
              </p:cNvSpPr>
              <p:nvPr/>
            </p:nvSpPr>
            <p:spPr bwMode="auto">
              <a:xfrm>
                <a:off x="2507" y="2271"/>
                <a:ext cx="14"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9" name="Line 166"/>
              <p:cNvSpPr>
                <a:spLocks noChangeShapeType="1"/>
              </p:cNvSpPr>
              <p:nvPr/>
            </p:nvSpPr>
            <p:spPr bwMode="auto">
              <a:xfrm>
                <a:off x="2521" y="2271"/>
                <a:ext cx="23"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0" name="Line 167"/>
              <p:cNvSpPr>
                <a:spLocks noChangeShapeType="1"/>
              </p:cNvSpPr>
              <p:nvPr/>
            </p:nvSpPr>
            <p:spPr bwMode="auto">
              <a:xfrm>
                <a:off x="2544" y="2271"/>
                <a:ext cx="22"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1" name="Line 168"/>
              <p:cNvSpPr>
                <a:spLocks noChangeShapeType="1"/>
              </p:cNvSpPr>
              <p:nvPr/>
            </p:nvSpPr>
            <p:spPr bwMode="auto">
              <a:xfrm flipV="1">
                <a:off x="2566" y="2323"/>
                <a:ext cx="15"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2" name="Line 169"/>
              <p:cNvSpPr>
                <a:spLocks noChangeShapeType="1"/>
              </p:cNvSpPr>
              <p:nvPr/>
            </p:nvSpPr>
            <p:spPr bwMode="auto">
              <a:xfrm flipV="1">
                <a:off x="2581" y="2167"/>
                <a:ext cx="22" cy="15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3" name="Line 170"/>
              <p:cNvSpPr>
                <a:spLocks noChangeShapeType="1"/>
              </p:cNvSpPr>
              <p:nvPr/>
            </p:nvSpPr>
            <p:spPr bwMode="auto">
              <a:xfrm>
                <a:off x="2603" y="2167"/>
                <a:ext cx="15"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4" name="Line 171"/>
              <p:cNvSpPr>
                <a:spLocks noChangeShapeType="1"/>
              </p:cNvSpPr>
              <p:nvPr/>
            </p:nvSpPr>
            <p:spPr bwMode="auto">
              <a:xfrm flipV="1">
                <a:off x="2618" y="2070"/>
                <a:ext cx="22" cy="20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5" name="Line 172"/>
              <p:cNvSpPr>
                <a:spLocks noChangeShapeType="1"/>
              </p:cNvSpPr>
              <p:nvPr/>
            </p:nvSpPr>
            <p:spPr bwMode="auto">
              <a:xfrm>
                <a:off x="2640" y="2070"/>
                <a:ext cx="15" cy="275"/>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6" name="Line 173"/>
              <p:cNvSpPr>
                <a:spLocks noChangeShapeType="1"/>
              </p:cNvSpPr>
              <p:nvPr/>
            </p:nvSpPr>
            <p:spPr bwMode="auto">
              <a:xfrm flipV="1">
                <a:off x="2655" y="2167"/>
                <a:ext cx="23" cy="178"/>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7" name="Line 174"/>
              <p:cNvSpPr>
                <a:spLocks noChangeShapeType="1"/>
              </p:cNvSpPr>
              <p:nvPr/>
            </p:nvSpPr>
            <p:spPr bwMode="auto">
              <a:xfrm flipV="1">
                <a:off x="2678" y="2122"/>
                <a:ext cx="14" cy="45"/>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8" name="Line 175"/>
              <p:cNvSpPr>
                <a:spLocks noChangeShapeType="1"/>
              </p:cNvSpPr>
              <p:nvPr/>
            </p:nvSpPr>
            <p:spPr bwMode="auto">
              <a:xfrm>
                <a:off x="2692" y="2122"/>
                <a:ext cx="23" cy="149"/>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9" name="Line 176"/>
              <p:cNvSpPr>
                <a:spLocks noChangeShapeType="1"/>
              </p:cNvSpPr>
              <p:nvPr/>
            </p:nvSpPr>
            <p:spPr bwMode="auto">
              <a:xfrm flipV="1">
                <a:off x="2715" y="2219"/>
                <a:ext cx="15"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0" name="Line 177"/>
              <p:cNvSpPr>
                <a:spLocks noChangeShapeType="1"/>
              </p:cNvSpPr>
              <p:nvPr/>
            </p:nvSpPr>
            <p:spPr bwMode="auto">
              <a:xfrm>
                <a:off x="2730" y="2219"/>
                <a:ext cx="22" cy="12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1" name="Line 178"/>
              <p:cNvSpPr>
                <a:spLocks noChangeShapeType="1"/>
              </p:cNvSpPr>
              <p:nvPr/>
            </p:nvSpPr>
            <p:spPr bwMode="auto">
              <a:xfrm>
                <a:off x="2752" y="2345"/>
                <a:ext cx="15" cy="8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2" name="Line 179"/>
              <p:cNvSpPr>
                <a:spLocks noChangeShapeType="1"/>
              </p:cNvSpPr>
              <p:nvPr/>
            </p:nvSpPr>
            <p:spPr bwMode="auto">
              <a:xfrm flipV="1">
                <a:off x="2767" y="2249"/>
                <a:ext cx="22" cy="178"/>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3" name="Line 180"/>
              <p:cNvSpPr>
                <a:spLocks noChangeShapeType="1"/>
              </p:cNvSpPr>
              <p:nvPr/>
            </p:nvSpPr>
            <p:spPr bwMode="auto">
              <a:xfrm>
                <a:off x="2789" y="2249"/>
                <a:ext cx="15"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4" name="Line 181"/>
              <p:cNvSpPr>
                <a:spLocks noChangeShapeType="1"/>
              </p:cNvSpPr>
              <p:nvPr/>
            </p:nvSpPr>
            <p:spPr bwMode="auto">
              <a:xfrm>
                <a:off x="2804" y="2271"/>
                <a:ext cx="22"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5" name="Line 182"/>
              <p:cNvSpPr>
                <a:spLocks noChangeShapeType="1"/>
              </p:cNvSpPr>
              <p:nvPr/>
            </p:nvSpPr>
            <p:spPr bwMode="auto">
              <a:xfrm flipV="1">
                <a:off x="2826" y="2323"/>
                <a:ext cx="15"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6" name="Line 183"/>
              <p:cNvSpPr>
                <a:spLocks noChangeShapeType="1"/>
              </p:cNvSpPr>
              <p:nvPr/>
            </p:nvSpPr>
            <p:spPr bwMode="auto">
              <a:xfrm>
                <a:off x="2841" y="2323"/>
                <a:ext cx="22"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7" name="Line 184"/>
              <p:cNvSpPr>
                <a:spLocks noChangeShapeType="1"/>
              </p:cNvSpPr>
              <p:nvPr/>
            </p:nvSpPr>
            <p:spPr bwMode="auto">
              <a:xfrm>
                <a:off x="2863" y="2345"/>
                <a:ext cx="15" cy="8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8" name="Line 185"/>
              <p:cNvSpPr>
                <a:spLocks noChangeShapeType="1"/>
              </p:cNvSpPr>
              <p:nvPr/>
            </p:nvSpPr>
            <p:spPr bwMode="auto">
              <a:xfrm flipV="1">
                <a:off x="2878" y="2271"/>
                <a:ext cx="23" cy="15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9" name="Line 186"/>
              <p:cNvSpPr>
                <a:spLocks noChangeShapeType="1"/>
              </p:cNvSpPr>
              <p:nvPr/>
            </p:nvSpPr>
            <p:spPr bwMode="auto">
              <a:xfrm flipV="1">
                <a:off x="2901" y="2249"/>
                <a:ext cx="14"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0" name="Line 187"/>
              <p:cNvSpPr>
                <a:spLocks noChangeShapeType="1"/>
              </p:cNvSpPr>
              <p:nvPr/>
            </p:nvSpPr>
            <p:spPr bwMode="auto">
              <a:xfrm>
                <a:off x="2915" y="2249"/>
                <a:ext cx="23"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1" name="Line 188"/>
              <p:cNvSpPr>
                <a:spLocks noChangeShapeType="1"/>
              </p:cNvSpPr>
              <p:nvPr/>
            </p:nvSpPr>
            <p:spPr bwMode="auto">
              <a:xfrm>
                <a:off x="2938" y="2271"/>
                <a:ext cx="15"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2" name="Line 189"/>
              <p:cNvSpPr>
                <a:spLocks noChangeShapeType="1"/>
              </p:cNvSpPr>
              <p:nvPr/>
            </p:nvSpPr>
            <p:spPr bwMode="auto">
              <a:xfrm flipV="1">
                <a:off x="2953" y="2167"/>
                <a:ext cx="22"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3" name="Line 190"/>
              <p:cNvSpPr>
                <a:spLocks noChangeShapeType="1"/>
              </p:cNvSpPr>
              <p:nvPr/>
            </p:nvSpPr>
            <p:spPr bwMode="auto">
              <a:xfrm>
                <a:off x="2975" y="2167"/>
                <a:ext cx="15" cy="12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4" name="Line 191"/>
              <p:cNvSpPr>
                <a:spLocks noChangeShapeType="1"/>
              </p:cNvSpPr>
              <p:nvPr/>
            </p:nvSpPr>
            <p:spPr bwMode="auto">
              <a:xfrm flipV="1">
                <a:off x="2990" y="2197"/>
                <a:ext cx="22" cy="9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5" name="Line 192"/>
              <p:cNvSpPr>
                <a:spLocks noChangeShapeType="1"/>
              </p:cNvSpPr>
              <p:nvPr/>
            </p:nvSpPr>
            <p:spPr bwMode="auto">
              <a:xfrm>
                <a:off x="3012" y="2197"/>
                <a:ext cx="22" cy="20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6" name="Line 193"/>
              <p:cNvSpPr>
                <a:spLocks noChangeShapeType="1"/>
              </p:cNvSpPr>
              <p:nvPr/>
            </p:nvSpPr>
            <p:spPr bwMode="auto">
              <a:xfrm flipV="1">
                <a:off x="3034" y="2293"/>
                <a:ext cx="15" cy="105"/>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7" name="Line 194"/>
              <p:cNvSpPr>
                <a:spLocks noChangeShapeType="1"/>
              </p:cNvSpPr>
              <p:nvPr/>
            </p:nvSpPr>
            <p:spPr bwMode="auto">
              <a:xfrm flipV="1">
                <a:off x="3049" y="2271"/>
                <a:ext cx="23"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8" name="Line 195"/>
              <p:cNvSpPr>
                <a:spLocks noChangeShapeType="1"/>
              </p:cNvSpPr>
              <p:nvPr/>
            </p:nvSpPr>
            <p:spPr bwMode="auto">
              <a:xfrm flipV="1">
                <a:off x="3072" y="2249"/>
                <a:ext cx="14"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9" name="Line 196"/>
              <p:cNvSpPr>
                <a:spLocks noChangeShapeType="1"/>
              </p:cNvSpPr>
              <p:nvPr/>
            </p:nvSpPr>
            <p:spPr bwMode="auto">
              <a:xfrm flipV="1">
                <a:off x="3086" y="2197"/>
                <a:ext cx="23"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0" name="Line 197"/>
              <p:cNvSpPr>
                <a:spLocks noChangeShapeType="1"/>
              </p:cNvSpPr>
              <p:nvPr/>
            </p:nvSpPr>
            <p:spPr bwMode="auto">
              <a:xfrm>
                <a:off x="3109" y="2197"/>
                <a:ext cx="15" cy="20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1" name="Line 198"/>
              <p:cNvSpPr>
                <a:spLocks noChangeShapeType="1"/>
              </p:cNvSpPr>
              <p:nvPr/>
            </p:nvSpPr>
            <p:spPr bwMode="auto">
              <a:xfrm flipV="1">
                <a:off x="3124" y="2167"/>
                <a:ext cx="22" cy="23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2" name="Line 199"/>
              <p:cNvSpPr>
                <a:spLocks noChangeShapeType="1"/>
              </p:cNvSpPr>
              <p:nvPr/>
            </p:nvSpPr>
            <p:spPr bwMode="auto">
              <a:xfrm flipV="1">
                <a:off x="3146" y="2122"/>
                <a:ext cx="15" cy="45"/>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3" name="Line 200"/>
              <p:cNvSpPr>
                <a:spLocks noChangeShapeType="1"/>
              </p:cNvSpPr>
              <p:nvPr/>
            </p:nvSpPr>
            <p:spPr bwMode="auto">
              <a:xfrm>
                <a:off x="3161" y="2122"/>
                <a:ext cx="22" cy="17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4" name="Line 201"/>
              <p:cNvSpPr>
                <a:spLocks noChangeShapeType="1"/>
              </p:cNvSpPr>
              <p:nvPr/>
            </p:nvSpPr>
            <p:spPr bwMode="auto">
              <a:xfrm flipV="1">
                <a:off x="3183" y="2271"/>
                <a:ext cx="15"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5" name="Line 202"/>
              <p:cNvSpPr>
                <a:spLocks noChangeShapeType="1"/>
              </p:cNvSpPr>
              <p:nvPr/>
            </p:nvSpPr>
            <p:spPr bwMode="auto">
              <a:xfrm>
                <a:off x="3198" y="2271"/>
                <a:ext cx="22"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5" name="Group 203"/>
            <p:cNvGrpSpPr>
              <a:grpSpLocks/>
            </p:cNvGrpSpPr>
            <p:nvPr/>
          </p:nvGrpSpPr>
          <p:grpSpPr bwMode="auto">
            <a:xfrm>
              <a:off x="1430338" y="3132138"/>
              <a:ext cx="6172200" cy="792162"/>
              <a:chOff x="901" y="1973"/>
              <a:chExt cx="3888" cy="499"/>
            </a:xfrm>
          </p:grpSpPr>
          <p:sp>
            <p:nvSpPr>
              <p:cNvPr id="636" name="Line 204"/>
              <p:cNvSpPr>
                <a:spLocks noChangeShapeType="1"/>
              </p:cNvSpPr>
              <p:nvPr/>
            </p:nvSpPr>
            <p:spPr bwMode="auto">
              <a:xfrm>
                <a:off x="3220" y="2271"/>
                <a:ext cx="15"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7" name="Line 205"/>
              <p:cNvSpPr>
                <a:spLocks noChangeShapeType="1"/>
              </p:cNvSpPr>
              <p:nvPr/>
            </p:nvSpPr>
            <p:spPr bwMode="auto">
              <a:xfrm flipV="1">
                <a:off x="3235" y="2271"/>
                <a:ext cx="22"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8" name="Line 206"/>
              <p:cNvSpPr>
                <a:spLocks noChangeShapeType="1"/>
              </p:cNvSpPr>
              <p:nvPr/>
            </p:nvSpPr>
            <p:spPr bwMode="auto">
              <a:xfrm>
                <a:off x="3257" y="2271"/>
                <a:ext cx="15"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39" name="Line 207"/>
              <p:cNvSpPr>
                <a:spLocks noChangeShapeType="1"/>
              </p:cNvSpPr>
              <p:nvPr/>
            </p:nvSpPr>
            <p:spPr bwMode="auto">
              <a:xfrm flipV="1">
                <a:off x="3272" y="2197"/>
                <a:ext cx="23"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0" name="Line 208"/>
              <p:cNvSpPr>
                <a:spLocks noChangeShapeType="1"/>
              </p:cNvSpPr>
              <p:nvPr/>
            </p:nvSpPr>
            <p:spPr bwMode="auto">
              <a:xfrm flipV="1">
                <a:off x="3295" y="2144"/>
                <a:ext cx="14" cy="53"/>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1" name="Line 209"/>
              <p:cNvSpPr>
                <a:spLocks noChangeShapeType="1"/>
              </p:cNvSpPr>
              <p:nvPr/>
            </p:nvSpPr>
            <p:spPr bwMode="auto">
              <a:xfrm>
                <a:off x="3309" y="2144"/>
                <a:ext cx="23"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2" name="Line 210"/>
              <p:cNvSpPr>
                <a:spLocks noChangeShapeType="1"/>
              </p:cNvSpPr>
              <p:nvPr/>
            </p:nvSpPr>
            <p:spPr bwMode="auto">
              <a:xfrm>
                <a:off x="3332" y="2144"/>
                <a:ext cx="15" cy="53"/>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3" name="Line 211"/>
              <p:cNvSpPr>
                <a:spLocks noChangeShapeType="1"/>
              </p:cNvSpPr>
              <p:nvPr/>
            </p:nvSpPr>
            <p:spPr bwMode="auto">
              <a:xfrm>
                <a:off x="3347" y="2197"/>
                <a:ext cx="22" cy="12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4" name="Line 212"/>
              <p:cNvSpPr>
                <a:spLocks noChangeShapeType="1"/>
              </p:cNvSpPr>
              <p:nvPr/>
            </p:nvSpPr>
            <p:spPr bwMode="auto">
              <a:xfrm flipV="1">
                <a:off x="3369" y="2122"/>
                <a:ext cx="15" cy="20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5" name="Line 213"/>
              <p:cNvSpPr>
                <a:spLocks noChangeShapeType="1"/>
              </p:cNvSpPr>
              <p:nvPr/>
            </p:nvSpPr>
            <p:spPr bwMode="auto">
              <a:xfrm>
                <a:off x="3384" y="2122"/>
                <a:ext cx="22" cy="35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6" name="Line 214"/>
              <p:cNvSpPr>
                <a:spLocks noChangeShapeType="1"/>
              </p:cNvSpPr>
              <p:nvPr/>
            </p:nvSpPr>
            <p:spPr bwMode="auto">
              <a:xfrm flipV="1">
                <a:off x="3406" y="2375"/>
                <a:ext cx="15" cy="97"/>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7" name="Line 215"/>
              <p:cNvSpPr>
                <a:spLocks noChangeShapeType="1"/>
              </p:cNvSpPr>
              <p:nvPr/>
            </p:nvSpPr>
            <p:spPr bwMode="auto">
              <a:xfrm>
                <a:off x="3421" y="2375"/>
                <a:ext cx="22"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8" name="Line 216"/>
              <p:cNvSpPr>
                <a:spLocks noChangeShapeType="1"/>
              </p:cNvSpPr>
              <p:nvPr/>
            </p:nvSpPr>
            <p:spPr bwMode="auto">
              <a:xfrm flipV="1">
                <a:off x="3443" y="2197"/>
                <a:ext cx="15" cy="2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49" name="Line 217"/>
              <p:cNvSpPr>
                <a:spLocks noChangeShapeType="1"/>
              </p:cNvSpPr>
              <p:nvPr/>
            </p:nvSpPr>
            <p:spPr bwMode="auto">
              <a:xfrm>
                <a:off x="3458" y="2197"/>
                <a:ext cx="22" cy="178"/>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0" name="Line 218"/>
              <p:cNvSpPr>
                <a:spLocks noChangeShapeType="1"/>
              </p:cNvSpPr>
              <p:nvPr/>
            </p:nvSpPr>
            <p:spPr bwMode="auto">
              <a:xfrm flipV="1">
                <a:off x="3480" y="2323"/>
                <a:ext cx="23"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1" name="Line 219"/>
              <p:cNvSpPr>
                <a:spLocks noChangeShapeType="1"/>
              </p:cNvSpPr>
              <p:nvPr/>
            </p:nvSpPr>
            <p:spPr bwMode="auto">
              <a:xfrm flipV="1">
                <a:off x="3503" y="2219"/>
                <a:ext cx="15"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2" name="Line 220"/>
              <p:cNvSpPr>
                <a:spLocks noChangeShapeType="1"/>
              </p:cNvSpPr>
              <p:nvPr/>
            </p:nvSpPr>
            <p:spPr bwMode="auto">
              <a:xfrm flipV="1">
                <a:off x="3518" y="2144"/>
                <a:ext cx="22" cy="75"/>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3" name="Line 221"/>
              <p:cNvSpPr>
                <a:spLocks noChangeShapeType="1"/>
              </p:cNvSpPr>
              <p:nvPr/>
            </p:nvSpPr>
            <p:spPr bwMode="auto">
              <a:xfrm>
                <a:off x="3540" y="2144"/>
                <a:ext cx="15" cy="179"/>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4" name="Line 222"/>
              <p:cNvSpPr>
                <a:spLocks noChangeShapeType="1"/>
              </p:cNvSpPr>
              <p:nvPr/>
            </p:nvSpPr>
            <p:spPr bwMode="auto">
              <a:xfrm flipV="1">
                <a:off x="3555" y="2219"/>
                <a:ext cx="22"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5" name="Line 223"/>
              <p:cNvSpPr>
                <a:spLocks noChangeShapeType="1"/>
              </p:cNvSpPr>
              <p:nvPr/>
            </p:nvSpPr>
            <p:spPr bwMode="auto">
              <a:xfrm>
                <a:off x="3577" y="2219"/>
                <a:ext cx="15"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6" name="Line 224"/>
              <p:cNvSpPr>
                <a:spLocks noChangeShapeType="1"/>
              </p:cNvSpPr>
              <p:nvPr/>
            </p:nvSpPr>
            <p:spPr bwMode="auto">
              <a:xfrm>
                <a:off x="3592" y="2249"/>
                <a:ext cx="22"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7" name="Line 225"/>
              <p:cNvSpPr>
                <a:spLocks noChangeShapeType="1"/>
              </p:cNvSpPr>
              <p:nvPr/>
            </p:nvSpPr>
            <p:spPr bwMode="auto">
              <a:xfrm>
                <a:off x="3614" y="2249"/>
                <a:ext cx="15"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8" name="Line 226"/>
              <p:cNvSpPr>
                <a:spLocks noChangeShapeType="1"/>
              </p:cNvSpPr>
              <p:nvPr/>
            </p:nvSpPr>
            <p:spPr bwMode="auto">
              <a:xfrm flipV="1">
                <a:off x="3629" y="2293"/>
                <a:ext cx="22"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59" name="Line 227"/>
              <p:cNvSpPr>
                <a:spLocks noChangeShapeType="1"/>
              </p:cNvSpPr>
              <p:nvPr/>
            </p:nvSpPr>
            <p:spPr bwMode="auto">
              <a:xfrm flipV="1">
                <a:off x="3651" y="2219"/>
                <a:ext cx="15"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0" name="Line 228"/>
              <p:cNvSpPr>
                <a:spLocks noChangeShapeType="1"/>
              </p:cNvSpPr>
              <p:nvPr/>
            </p:nvSpPr>
            <p:spPr bwMode="auto">
              <a:xfrm>
                <a:off x="3666" y="2219"/>
                <a:ext cx="23"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1" name="Line 229"/>
              <p:cNvSpPr>
                <a:spLocks noChangeShapeType="1"/>
              </p:cNvSpPr>
              <p:nvPr/>
            </p:nvSpPr>
            <p:spPr bwMode="auto">
              <a:xfrm flipV="1">
                <a:off x="3689" y="2219"/>
                <a:ext cx="14"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2" name="Line 230"/>
              <p:cNvSpPr>
                <a:spLocks noChangeShapeType="1"/>
              </p:cNvSpPr>
              <p:nvPr/>
            </p:nvSpPr>
            <p:spPr bwMode="auto">
              <a:xfrm>
                <a:off x="3703" y="2219"/>
                <a:ext cx="23"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3" name="Line 231"/>
              <p:cNvSpPr>
                <a:spLocks noChangeShapeType="1"/>
              </p:cNvSpPr>
              <p:nvPr/>
            </p:nvSpPr>
            <p:spPr bwMode="auto">
              <a:xfrm flipV="1">
                <a:off x="3726" y="2293"/>
                <a:ext cx="15"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4" name="Line 232"/>
              <p:cNvSpPr>
                <a:spLocks noChangeShapeType="1"/>
              </p:cNvSpPr>
              <p:nvPr/>
            </p:nvSpPr>
            <p:spPr bwMode="auto">
              <a:xfrm flipV="1">
                <a:off x="3741" y="2249"/>
                <a:ext cx="22" cy="4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5" name="Line 233"/>
              <p:cNvSpPr>
                <a:spLocks noChangeShapeType="1"/>
              </p:cNvSpPr>
              <p:nvPr/>
            </p:nvSpPr>
            <p:spPr bwMode="auto">
              <a:xfrm>
                <a:off x="3763" y="2249"/>
                <a:ext cx="15"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6" name="Line 234"/>
              <p:cNvSpPr>
                <a:spLocks noChangeShapeType="1"/>
              </p:cNvSpPr>
              <p:nvPr/>
            </p:nvSpPr>
            <p:spPr bwMode="auto">
              <a:xfrm>
                <a:off x="3778" y="2249"/>
                <a:ext cx="22"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7" name="Line 235"/>
              <p:cNvSpPr>
                <a:spLocks noChangeShapeType="1"/>
              </p:cNvSpPr>
              <p:nvPr/>
            </p:nvSpPr>
            <p:spPr bwMode="auto">
              <a:xfrm flipV="1">
                <a:off x="3800" y="2219"/>
                <a:ext cx="15"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8" name="Line 236"/>
              <p:cNvSpPr>
                <a:spLocks noChangeShapeType="1"/>
              </p:cNvSpPr>
              <p:nvPr/>
            </p:nvSpPr>
            <p:spPr bwMode="auto">
              <a:xfrm>
                <a:off x="3815" y="2219"/>
                <a:ext cx="22" cy="12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9" name="Line 237"/>
              <p:cNvSpPr>
                <a:spLocks noChangeShapeType="1"/>
              </p:cNvSpPr>
              <p:nvPr/>
            </p:nvSpPr>
            <p:spPr bwMode="auto">
              <a:xfrm flipV="1">
                <a:off x="3837" y="2197"/>
                <a:ext cx="15" cy="148"/>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0" name="Line 238"/>
              <p:cNvSpPr>
                <a:spLocks noChangeShapeType="1"/>
              </p:cNvSpPr>
              <p:nvPr/>
            </p:nvSpPr>
            <p:spPr bwMode="auto">
              <a:xfrm flipV="1">
                <a:off x="3852" y="2122"/>
                <a:ext cx="22" cy="75"/>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1" name="Line 239"/>
              <p:cNvSpPr>
                <a:spLocks noChangeShapeType="1"/>
              </p:cNvSpPr>
              <p:nvPr/>
            </p:nvSpPr>
            <p:spPr bwMode="auto">
              <a:xfrm>
                <a:off x="3874" y="2122"/>
                <a:ext cx="15" cy="17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2" name="Line 240"/>
              <p:cNvSpPr>
                <a:spLocks noChangeShapeType="1"/>
              </p:cNvSpPr>
              <p:nvPr/>
            </p:nvSpPr>
            <p:spPr bwMode="auto">
              <a:xfrm flipV="1">
                <a:off x="3889" y="2271"/>
                <a:ext cx="23"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3" name="Line 241"/>
              <p:cNvSpPr>
                <a:spLocks noChangeShapeType="1"/>
              </p:cNvSpPr>
              <p:nvPr/>
            </p:nvSpPr>
            <p:spPr bwMode="auto">
              <a:xfrm>
                <a:off x="3912" y="2271"/>
                <a:ext cx="14"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4" name="Line 242"/>
              <p:cNvSpPr>
                <a:spLocks noChangeShapeType="1"/>
              </p:cNvSpPr>
              <p:nvPr/>
            </p:nvSpPr>
            <p:spPr bwMode="auto">
              <a:xfrm flipV="1">
                <a:off x="3926" y="2249"/>
                <a:ext cx="23"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5" name="Line 243"/>
              <p:cNvSpPr>
                <a:spLocks noChangeShapeType="1"/>
              </p:cNvSpPr>
              <p:nvPr/>
            </p:nvSpPr>
            <p:spPr bwMode="auto">
              <a:xfrm>
                <a:off x="3949" y="2249"/>
                <a:ext cx="22" cy="4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6" name="Line 244"/>
              <p:cNvSpPr>
                <a:spLocks noChangeShapeType="1"/>
              </p:cNvSpPr>
              <p:nvPr/>
            </p:nvSpPr>
            <p:spPr bwMode="auto">
              <a:xfrm>
                <a:off x="3971" y="2293"/>
                <a:ext cx="15"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7" name="Line 245"/>
              <p:cNvSpPr>
                <a:spLocks noChangeShapeType="1"/>
              </p:cNvSpPr>
              <p:nvPr/>
            </p:nvSpPr>
            <p:spPr bwMode="auto">
              <a:xfrm>
                <a:off x="3986" y="2345"/>
                <a:ext cx="22"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8" name="Line 246"/>
              <p:cNvSpPr>
                <a:spLocks noChangeShapeType="1"/>
              </p:cNvSpPr>
              <p:nvPr/>
            </p:nvSpPr>
            <p:spPr bwMode="auto">
              <a:xfrm flipV="1">
                <a:off x="4008" y="2271"/>
                <a:ext cx="15"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9" name="Line 247"/>
              <p:cNvSpPr>
                <a:spLocks noChangeShapeType="1"/>
              </p:cNvSpPr>
              <p:nvPr/>
            </p:nvSpPr>
            <p:spPr bwMode="auto">
              <a:xfrm flipV="1">
                <a:off x="4023" y="2249"/>
                <a:ext cx="22"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0" name="Line 248"/>
              <p:cNvSpPr>
                <a:spLocks noChangeShapeType="1"/>
              </p:cNvSpPr>
              <p:nvPr/>
            </p:nvSpPr>
            <p:spPr bwMode="auto">
              <a:xfrm>
                <a:off x="4045" y="2249"/>
                <a:ext cx="15"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1" name="Line 249"/>
              <p:cNvSpPr>
                <a:spLocks noChangeShapeType="1"/>
              </p:cNvSpPr>
              <p:nvPr/>
            </p:nvSpPr>
            <p:spPr bwMode="auto">
              <a:xfrm>
                <a:off x="4060" y="2323"/>
                <a:ext cx="23"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2" name="Line 250"/>
              <p:cNvSpPr>
                <a:spLocks noChangeShapeType="1"/>
              </p:cNvSpPr>
              <p:nvPr/>
            </p:nvSpPr>
            <p:spPr bwMode="auto">
              <a:xfrm flipV="1">
                <a:off x="4083" y="2345"/>
                <a:ext cx="14"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3" name="Line 251"/>
              <p:cNvSpPr>
                <a:spLocks noChangeShapeType="1"/>
              </p:cNvSpPr>
              <p:nvPr/>
            </p:nvSpPr>
            <p:spPr bwMode="auto">
              <a:xfrm flipV="1">
                <a:off x="4097" y="2219"/>
                <a:ext cx="23" cy="12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4" name="Line 252"/>
              <p:cNvSpPr>
                <a:spLocks noChangeShapeType="1"/>
              </p:cNvSpPr>
              <p:nvPr/>
            </p:nvSpPr>
            <p:spPr bwMode="auto">
              <a:xfrm>
                <a:off x="4120" y="2219"/>
                <a:ext cx="15"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5" name="Line 253"/>
              <p:cNvSpPr>
                <a:spLocks noChangeShapeType="1"/>
              </p:cNvSpPr>
              <p:nvPr/>
            </p:nvSpPr>
            <p:spPr bwMode="auto">
              <a:xfrm flipV="1">
                <a:off x="4135" y="2271"/>
                <a:ext cx="22"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6" name="Line 254"/>
              <p:cNvSpPr>
                <a:spLocks noChangeShapeType="1"/>
              </p:cNvSpPr>
              <p:nvPr/>
            </p:nvSpPr>
            <p:spPr bwMode="auto">
              <a:xfrm flipV="1">
                <a:off x="4157" y="2249"/>
                <a:ext cx="15"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7" name="Line 255"/>
              <p:cNvSpPr>
                <a:spLocks noChangeShapeType="1"/>
              </p:cNvSpPr>
              <p:nvPr/>
            </p:nvSpPr>
            <p:spPr bwMode="auto">
              <a:xfrm>
                <a:off x="4172" y="2249"/>
                <a:ext cx="22"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8" name="Line 256"/>
              <p:cNvSpPr>
                <a:spLocks noChangeShapeType="1"/>
              </p:cNvSpPr>
              <p:nvPr/>
            </p:nvSpPr>
            <p:spPr bwMode="auto">
              <a:xfrm>
                <a:off x="4194" y="2271"/>
                <a:ext cx="15"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9" name="Line 257"/>
              <p:cNvSpPr>
                <a:spLocks noChangeShapeType="1"/>
              </p:cNvSpPr>
              <p:nvPr/>
            </p:nvSpPr>
            <p:spPr bwMode="auto">
              <a:xfrm flipV="1">
                <a:off x="4209" y="2271"/>
                <a:ext cx="22"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0" name="Line 258"/>
              <p:cNvSpPr>
                <a:spLocks noChangeShapeType="1"/>
              </p:cNvSpPr>
              <p:nvPr/>
            </p:nvSpPr>
            <p:spPr bwMode="auto">
              <a:xfrm flipV="1">
                <a:off x="4231" y="2219"/>
                <a:ext cx="15"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1" name="Line 259"/>
              <p:cNvSpPr>
                <a:spLocks noChangeShapeType="1"/>
              </p:cNvSpPr>
              <p:nvPr/>
            </p:nvSpPr>
            <p:spPr bwMode="auto">
              <a:xfrm flipV="1">
                <a:off x="4246" y="2197"/>
                <a:ext cx="22"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2" name="Line 260"/>
              <p:cNvSpPr>
                <a:spLocks noChangeShapeType="1"/>
              </p:cNvSpPr>
              <p:nvPr/>
            </p:nvSpPr>
            <p:spPr bwMode="auto">
              <a:xfrm>
                <a:off x="4268" y="2197"/>
                <a:ext cx="15" cy="9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3" name="Line 261"/>
              <p:cNvSpPr>
                <a:spLocks noChangeShapeType="1"/>
              </p:cNvSpPr>
              <p:nvPr/>
            </p:nvSpPr>
            <p:spPr bwMode="auto">
              <a:xfrm>
                <a:off x="4283" y="2293"/>
                <a:ext cx="23" cy="8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4" name="Line 262"/>
              <p:cNvSpPr>
                <a:spLocks noChangeShapeType="1"/>
              </p:cNvSpPr>
              <p:nvPr/>
            </p:nvSpPr>
            <p:spPr bwMode="auto">
              <a:xfrm flipV="1">
                <a:off x="4306" y="2345"/>
                <a:ext cx="14"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5" name="Line 263"/>
              <p:cNvSpPr>
                <a:spLocks noChangeShapeType="1"/>
              </p:cNvSpPr>
              <p:nvPr/>
            </p:nvSpPr>
            <p:spPr bwMode="auto">
              <a:xfrm flipV="1">
                <a:off x="4320" y="2323"/>
                <a:ext cx="23"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6" name="Line 264"/>
              <p:cNvSpPr>
                <a:spLocks noChangeShapeType="1"/>
              </p:cNvSpPr>
              <p:nvPr/>
            </p:nvSpPr>
            <p:spPr bwMode="auto">
              <a:xfrm flipV="1">
                <a:off x="4343" y="2271"/>
                <a:ext cx="15"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7" name="Line 265"/>
              <p:cNvSpPr>
                <a:spLocks noChangeShapeType="1"/>
              </p:cNvSpPr>
              <p:nvPr/>
            </p:nvSpPr>
            <p:spPr bwMode="auto">
              <a:xfrm>
                <a:off x="4358" y="2271"/>
                <a:ext cx="22"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8" name="Line 266"/>
              <p:cNvSpPr>
                <a:spLocks noChangeShapeType="1"/>
              </p:cNvSpPr>
              <p:nvPr/>
            </p:nvSpPr>
            <p:spPr bwMode="auto">
              <a:xfrm flipV="1">
                <a:off x="4380" y="2271"/>
                <a:ext cx="15"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9" name="Line 267"/>
              <p:cNvSpPr>
                <a:spLocks noChangeShapeType="1"/>
              </p:cNvSpPr>
              <p:nvPr/>
            </p:nvSpPr>
            <p:spPr bwMode="auto">
              <a:xfrm>
                <a:off x="4395" y="2271"/>
                <a:ext cx="22"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0" name="Line 268"/>
              <p:cNvSpPr>
                <a:spLocks noChangeShapeType="1"/>
              </p:cNvSpPr>
              <p:nvPr/>
            </p:nvSpPr>
            <p:spPr bwMode="auto">
              <a:xfrm>
                <a:off x="4417" y="2323"/>
                <a:ext cx="22"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1" name="Line 269"/>
              <p:cNvSpPr>
                <a:spLocks noChangeShapeType="1"/>
              </p:cNvSpPr>
              <p:nvPr/>
            </p:nvSpPr>
            <p:spPr bwMode="auto">
              <a:xfrm flipV="1">
                <a:off x="4439" y="2293"/>
                <a:ext cx="15"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2" name="Line 270"/>
              <p:cNvSpPr>
                <a:spLocks noChangeShapeType="1"/>
              </p:cNvSpPr>
              <p:nvPr/>
            </p:nvSpPr>
            <p:spPr bwMode="auto">
              <a:xfrm>
                <a:off x="4454" y="2293"/>
                <a:ext cx="23"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3" name="Line 271"/>
              <p:cNvSpPr>
                <a:spLocks noChangeShapeType="1"/>
              </p:cNvSpPr>
              <p:nvPr/>
            </p:nvSpPr>
            <p:spPr bwMode="auto">
              <a:xfrm flipV="1">
                <a:off x="4477" y="2249"/>
                <a:ext cx="14" cy="4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4" name="Line 272"/>
              <p:cNvSpPr>
                <a:spLocks noChangeShapeType="1"/>
              </p:cNvSpPr>
              <p:nvPr/>
            </p:nvSpPr>
            <p:spPr bwMode="auto">
              <a:xfrm>
                <a:off x="4491" y="2249"/>
                <a:ext cx="23"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5" name="Line 273"/>
              <p:cNvSpPr>
                <a:spLocks noChangeShapeType="1"/>
              </p:cNvSpPr>
              <p:nvPr/>
            </p:nvSpPr>
            <p:spPr bwMode="auto">
              <a:xfrm>
                <a:off x="4514" y="2249"/>
                <a:ext cx="15"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6" name="Line 274"/>
              <p:cNvSpPr>
                <a:spLocks noChangeShapeType="1"/>
              </p:cNvSpPr>
              <p:nvPr/>
            </p:nvSpPr>
            <p:spPr bwMode="auto">
              <a:xfrm flipV="1">
                <a:off x="4529" y="2197"/>
                <a:ext cx="22" cy="7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7" name="Line 275"/>
              <p:cNvSpPr>
                <a:spLocks noChangeShapeType="1"/>
              </p:cNvSpPr>
              <p:nvPr/>
            </p:nvSpPr>
            <p:spPr bwMode="auto">
              <a:xfrm>
                <a:off x="4551" y="2197"/>
                <a:ext cx="15"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8" name="Line 276"/>
              <p:cNvSpPr>
                <a:spLocks noChangeShapeType="1"/>
              </p:cNvSpPr>
              <p:nvPr/>
            </p:nvSpPr>
            <p:spPr bwMode="auto">
              <a:xfrm>
                <a:off x="4566" y="2249"/>
                <a:ext cx="22" cy="2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9" name="Line 277"/>
              <p:cNvSpPr>
                <a:spLocks noChangeShapeType="1"/>
              </p:cNvSpPr>
              <p:nvPr/>
            </p:nvSpPr>
            <p:spPr bwMode="auto">
              <a:xfrm flipV="1">
                <a:off x="4588" y="2167"/>
                <a:ext cx="15" cy="104"/>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0" name="Line 278"/>
              <p:cNvSpPr>
                <a:spLocks noChangeShapeType="1"/>
              </p:cNvSpPr>
              <p:nvPr/>
            </p:nvSpPr>
            <p:spPr bwMode="auto">
              <a:xfrm>
                <a:off x="4603" y="2167"/>
                <a:ext cx="22" cy="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1" name="Line 279"/>
              <p:cNvSpPr>
                <a:spLocks noChangeShapeType="1"/>
              </p:cNvSpPr>
              <p:nvPr/>
            </p:nvSpPr>
            <p:spPr bwMode="auto">
              <a:xfrm>
                <a:off x="4625" y="2167"/>
                <a:ext cx="15" cy="5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2" name="Line 280"/>
              <p:cNvSpPr>
                <a:spLocks noChangeShapeType="1"/>
              </p:cNvSpPr>
              <p:nvPr/>
            </p:nvSpPr>
            <p:spPr bwMode="auto">
              <a:xfrm>
                <a:off x="4640" y="2219"/>
                <a:ext cx="22" cy="30"/>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3" name="Line 281"/>
              <p:cNvSpPr>
                <a:spLocks noChangeShapeType="1"/>
              </p:cNvSpPr>
              <p:nvPr/>
            </p:nvSpPr>
            <p:spPr bwMode="auto">
              <a:xfrm>
                <a:off x="4662" y="2249"/>
                <a:ext cx="15" cy="96"/>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4" name="Line 282"/>
              <p:cNvSpPr>
                <a:spLocks noChangeShapeType="1"/>
              </p:cNvSpPr>
              <p:nvPr/>
            </p:nvSpPr>
            <p:spPr bwMode="auto">
              <a:xfrm>
                <a:off x="4677" y="2345"/>
                <a:ext cx="23" cy="53"/>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5" name="Line 283"/>
              <p:cNvSpPr>
                <a:spLocks noChangeShapeType="1"/>
              </p:cNvSpPr>
              <p:nvPr/>
            </p:nvSpPr>
            <p:spPr bwMode="auto">
              <a:xfrm flipV="1">
                <a:off x="4700" y="2323"/>
                <a:ext cx="14" cy="75"/>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6" name="Line 284"/>
              <p:cNvSpPr>
                <a:spLocks noChangeShapeType="1"/>
              </p:cNvSpPr>
              <p:nvPr/>
            </p:nvSpPr>
            <p:spPr bwMode="auto">
              <a:xfrm flipV="1">
                <a:off x="4714" y="2122"/>
                <a:ext cx="23" cy="201"/>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7" name="Line 285"/>
              <p:cNvSpPr>
                <a:spLocks noChangeShapeType="1"/>
              </p:cNvSpPr>
              <p:nvPr/>
            </p:nvSpPr>
            <p:spPr bwMode="auto">
              <a:xfrm>
                <a:off x="4737" y="2122"/>
                <a:ext cx="15" cy="127"/>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8" name="Line 286"/>
              <p:cNvSpPr>
                <a:spLocks noChangeShapeType="1"/>
              </p:cNvSpPr>
              <p:nvPr/>
            </p:nvSpPr>
            <p:spPr bwMode="auto">
              <a:xfrm flipV="1">
                <a:off x="4752" y="2167"/>
                <a:ext cx="22" cy="82"/>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9" name="Line 287"/>
              <p:cNvSpPr>
                <a:spLocks noChangeShapeType="1"/>
              </p:cNvSpPr>
              <p:nvPr/>
            </p:nvSpPr>
            <p:spPr bwMode="auto">
              <a:xfrm flipV="1">
                <a:off x="4774" y="2092"/>
                <a:ext cx="15" cy="75"/>
              </a:xfrm>
              <a:prstGeom prst="line">
                <a:avLst/>
              </a:prstGeom>
              <a:noFill/>
              <a:ln w="11113">
                <a:solidFill>
                  <a:srgbClr val="00008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0" name="Line 288"/>
              <p:cNvSpPr>
                <a:spLocks noChangeShapeType="1"/>
              </p:cNvSpPr>
              <p:nvPr/>
            </p:nvSpPr>
            <p:spPr bwMode="auto">
              <a:xfrm>
                <a:off x="901" y="2271"/>
                <a:ext cx="3888" cy="1"/>
              </a:xfrm>
              <a:prstGeom prst="line">
                <a:avLst/>
              </a:prstGeom>
              <a:noFill/>
              <a:ln w="23813">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1" name="Freeform 289"/>
              <p:cNvSpPr>
                <a:spLocks/>
              </p:cNvSpPr>
              <p:nvPr/>
            </p:nvSpPr>
            <p:spPr bwMode="auto">
              <a:xfrm>
                <a:off x="1020" y="2353"/>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2" name="Freeform 290"/>
              <p:cNvSpPr>
                <a:spLocks/>
              </p:cNvSpPr>
              <p:nvPr/>
            </p:nvSpPr>
            <p:spPr bwMode="auto">
              <a:xfrm>
                <a:off x="1042" y="2271"/>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3" name="Freeform 291"/>
              <p:cNvSpPr>
                <a:spLocks/>
              </p:cNvSpPr>
              <p:nvPr/>
            </p:nvSpPr>
            <p:spPr bwMode="auto">
              <a:xfrm>
                <a:off x="1057" y="2405"/>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4" name="Freeform 292"/>
              <p:cNvSpPr>
                <a:spLocks/>
              </p:cNvSpPr>
              <p:nvPr/>
            </p:nvSpPr>
            <p:spPr bwMode="auto">
              <a:xfrm>
                <a:off x="1079" y="2405"/>
                <a:ext cx="45" cy="45"/>
              </a:xfrm>
              <a:custGeom>
                <a:avLst/>
                <a:gdLst>
                  <a:gd name="T0" fmla="*/ 23 w 45"/>
                  <a:gd name="T1" fmla="*/ 0 h 45"/>
                  <a:gd name="T2" fmla="*/ 45 w 45"/>
                  <a:gd name="T3" fmla="*/ 22 h 45"/>
                  <a:gd name="T4" fmla="*/ 23 w 45"/>
                  <a:gd name="T5" fmla="*/ 45 h 45"/>
                  <a:gd name="T6" fmla="*/ 0 w 45"/>
                  <a:gd name="T7" fmla="*/ 22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2"/>
                    </a:lnTo>
                    <a:lnTo>
                      <a:pt x="23" y="45"/>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5" name="Freeform 293"/>
              <p:cNvSpPr>
                <a:spLocks/>
              </p:cNvSpPr>
              <p:nvPr/>
            </p:nvSpPr>
            <p:spPr bwMode="auto">
              <a:xfrm>
                <a:off x="1094" y="2271"/>
                <a:ext cx="45" cy="45"/>
              </a:xfrm>
              <a:custGeom>
                <a:avLst/>
                <a:gdLst>
                  <a:gd name="T0" fmla="*/ 23 w 45"/>
                  <a:gd name="T1" fmla="*/ 0 h 45"/>
                  <a:gd name="T2" fmla="*/ 45 w 45"/>
                  <a:gd name="T3" fmla="*/ 22 h 45"/>
                  <a:gd name="T4" fmla="*/ 23 w 45"/>
                  <a:gd name="T5" fmla="*/ 45 h 45"/>
                  <a:gd name="T6" fmla="*/ 0 w 45"/>
                  <a:gd name="T7" fmla="*/ 22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2"/>
                    </a:lnTo>
                    <a:lnTo>
                      <a:pt x="23" y="45"/>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6" name="Freeform 294"/>
              <p:cNvSpPr>
                <a:spLocks/>
              </p:cNvSpPr>
              <p:nvPr/>
            </p:nvSpPr>
            <p:spPr bwMode="auto">
              <a:xfrm>
                <a:off x="1117" y="2301"/>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7" name="Freeform 295"/>
              <p:cNvSpPr>
                <a:spLocks/>
              </p:cNvSpPr>
              <p:nvPr/>
            </p:nvSpPr>
            <p:spPr bwMode="auto">
              <a:xfrm>
                <a:off x="1139" y="2323"/>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8" name="Freeform 296"/>
              <p:cNvSpPr>
                <a:spLocks/>
              </p:cNvSpPr>
              <p:nvPr/>
            </p:nvSpPr>
            <p:spPr bwMode="auto">
              <a:xfrm>
                <a:off x="1154" y="2271"/>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9" name="Freeform 297"/>
              <p:cNvSpPr>
                <a:spLocks/>
              </p:cNvSpPr>
              <p:nvPr/>
            </p:nvSpPr>
            <p:spPr bwMode="auto">
              <a:xfrm>
                <a:off x="1176" y="2271"/>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0" name="Freeform 298"/>
              <p:cNvSpPr>
                <a:spLocks/>
              </p:cNvSpPr>
              <p:nvPr/>
            </p:nvSpPr>
            <p:spPr bwMode="auto">
              <a:xfrm>
                <a:off x="1191" y="2197"/>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1" name="Freeform 299"/>
              <p:cNvSpPr>
                <a:spLocks/>
              </p:cNvSpPr>
              <p:nvPr/>
            </p:nvSpPr>
            <p:spPr bwMode="auto">
              <a:xfrm>
                <a:off x="1213" y="2405"/>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2" name="Freeform 300"/>
              <p:cNvSpPr>
                <a:spLocks/>
              </p:cNvSpPr>
              <p:nvPr/>
            </p:nvSpPr>
            <p:spPr bwMode="auto">
              <a:xfrm>
                <a:off x="1228" y="2100"/>
                <a:ext cx="45" cy="44"/>
              </a:xfrm>
              <a:custGeom>
                <a:avLst/>
                <a:gdLst>
                  <a:gd name="T0" fmla="*/ 22 w 45"/>
                  <a:gd name="T1" fmla="*/ 0 h 44"/>
                  <a:gd name="T2" fmla="*/ 45 w 45"/>
                  <a:gd name="T3" fmla="*/ 22 h 44"/>
                  <a:gd name="T4" fmla="*/ 22 w 45"/>
                  <a:gd name="T5" fmla="*/ 44 h 44"/>
                  <a:gd name="T6" fmla="*/ 0 w 45"/>
                  <a:gd name="T7" fmla="*/ 22 h 44"/>
                  <a:gd name="T8" fmla="*/ 22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2" y="0"/>
                    </a:moveTo>
                    <a:lnTo>
                      <a:pt x="45"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3" name="Freeform 301"/>
              <p:cNvSpPr>
                <a:spLocks/>
              </p:cNvSpPr>
              <p:nvPr/>
            </p:nvSpPr>
            <p:spPr bwMode="auto">
              <a:xfrm>
                <a:off x="1250" y="2144"/>
                <a:ext cx="45" cy="45"/>
              </a:xfrm>
              <a:custGeom>
                <a:avLst/>
                <a:gdLst>
                  <a:gd name="T0" fmla="*/ 23 w 45"/>
                  <a:gd name="T1" fmla="*/ 0 h 45"/>
                  <a:gd name="T2" fmla="*/ 45 w 45"/>
                  <a:gd name="T3" fmla="*/ 23 h 45"/>
                  <a:gd name="T4" fmla="*/ 23 w 45"/>
                  <a:gd name="T5" fmla="*/ 45 h 45"/>
                  <a:gd name="T6" fmla="*/ 0 w 45"/>
                  <a:gd name="T7" fmla="*/ 23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3"/>
                    </a:lnTo>
                    <a:lnTo>
                      <a:pt x="23" y="45"/>
                    </a:lnTo>
                    <a:lnTo>
                      <a:pt x="0" y="23"/>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4" name="Freeform 302"/>
              <p:cNvSpPr>
                <a:spLocks/>
              </p:cNvSpPr>
              <p:nvPr/>
            </p:nvSpPr>
            <p:spPr bwMode="auto">
              <a:xfrm>
                <a:off x="1265" y="2048"/>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5" name="Freeform 303"/>
              <p:cNvSpPr>
                <a:spLocks/>
              </p:cNvSpPr>
              <p:nvPr/>
            </p:nvSpPr>
            <p:spPr bwMode="auto">
              <a:xfrm>
                <a:off x="1288" y="2144"/>
                <a:ext cx="44" cy="45"/>
              </a:xfrm>
              <a:custGeom>
                <a:avLst/>
                <a:gdLst>
                  <a:gd name="T0" fmla="*/ 22 w 44"/>
                  <a:gd name="T1" fmla="*/ 0 h 45"/>
                  <a:gd name="T2" fmla="*/ 44 w 44"/>
                  <a:gd name="T3" fmla="*/ 23 h 45"/>
                  <a:gd name="T4" fmla="*/ 22 w 44"/>
                  <a:gd name="T5" fmla="*/ 45 h 45"/>
                  <a:gd name="T6" fmla="*/ 0 w 44"/>
                  <a:gd name="T7" fmla="*/ 23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6" name="Freeform 304"/>
              <p:cNvSpPr>
                <a:spLocks/>
              </p:cNvSpPr>
              <p:nvPr/>
            </p:nvSpPr>
            <p:spPr bwMode="auto">
              <a:xfrm>
                <a:off x="1302" y="2405"/>
                <a:ext cx="45" cy="45"/>
              </a:xfrm>
              <a:custGeom>
                <a:avLst/>
                <a:gdLst>
                  <a:gd name="T0" fmla="*/ 23 w 45"/>
                  <a:gd name="T1" fmla="*/ 0 h 45"/>
                  <a:gd name="T2" fmla="*/ 45 w 45"/>
                  <a:gd name="T3" fmla="*/ 22 h 45"/>
                  <a:gd name="T4" fmla="*/ 23 w 45"/>
                  <a:gd name="T5" fmla="*/ 45 h 45"/>
                  <a:gd name="T6" fmla="*/ 0 w 45"/>
                  <a:gd name="T7" fmla="*/ 22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2"/>
                    </a:lnTo>
                    <a:lnTo>
                      <a:pt x="23" y="45"/>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7" name="Freeform 305"/>
              <p:cNvSpPr>
                <a:spLocks/>
              </p:cNvSpPr>
              <p:nvPr/>
            </p:nvSpPr>
            <p:spPr bwMode="auto">
              <a:xfrm>
                <a:off x="1325" y="2226"/>
                <a:ext cx="44" cy="45"/>
              </a:xfrm>
              <a:custGeom>
                <a:avLst/>
                <a:gdLst>
                  <a:gd name="T0" fmla="*/ 22 w 44"/>
                  <a:gd name="T1" fmla="*/ 0 h 45"/>
                  <a:gd name="T2" fmla="*/ 44 w 44"/>
                  <a:gd name="T3" fmla="*/ 23 h 45"/>
                  <a:gd name="T4" fmla="*/ 22 w 44"/>
                  <a:gd name="T5" fmla="*/ 45 h 45"/>
                  <a:gd name="T6" fmla="*/ 0 w 44"/>
                  <a:gd name="T7" fmla="*/ 23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8" name="Freeform 306"/>
              <p:cNvSpPr>
                <a:spLocks/>
              </p:cNvSpPr>
              <p:nvPr/>
            </p:nvSpPr>
            <p:spPr bwMode="auto">
              <a:xfrm>
                <a:off x="1340" y="2271"/>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39" name="Freeform 307"/>
              <p:cNvSpPr>
                <a:spLocks/>
              </p:cNvSpPr>
              <p:nvPr/>
            </p:nvSpPr>
            <p:spPr bwMode="auto">
              <a:xfrm>
                <a:off x="1362" y="2174"/>
                <a:ext cx="44" cy="45"/>
              </a:xfrm>
              <a:custGeom>
                <a:avLst/>
                <a:gdLst>
                  <a:gd name="T0" fmla="*/ 22 w 44"/>
                  <a:gd name="T1" fmla="*/ 0 h 45"/>
                  <a:gd name="T2" fmla="*/ 44 w 44"/>
                  <a:gd name="T3" fmla="*/ 23 h 45"/>
                  <a:gd name="T4" fmla="*/ 22 w 44"/>
                  <a:gd name="T5" fmla="*/ 45 h 45"/>
                  <a:gd name="T6" fmla="*/ 0 w 44"/>
                  <a:gd name="T7" fmla="*/ 23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0" name="Freeform 308"/>
              <p:cNvSpPr>
                <a:spLocks/>
              </p:cNvSpPr>
              <p:nvPr/>
            </p:nvSpPr>
            <p:spPr bwMode="auto">
              <a:xfrm>
                <a:off x="1377" y="2249"/>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1" name="Freeform 309"/>
              <p:cNvSpPr>
                <a:spLocks/>
              </p:cNvSpPr>
              <p:nvPr/>
            </p:nvSpPr>
            <p:spPr bwMode="auto">
              <a:xfrm>
                <a:off x="1399" y="1973"/>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2" name="Freeform 310"/>
              <p:cNvSpPr>
                <a:spLocks/>
              </p:cNvSpPr>
              <p:nvPr/>
            </p:nvSpPr>
            <p:spPr bwMode="auto">
              <a:xfrm>
                <a:off x="1414" y="2353"/>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3" name="Freeform 311"/>
              <p:cNvSpPr>
                <a:spLocks/>
              </p:cNvSpPr>
              <p:nvPr/>
            </p:nvSpPr>
            <p:spPr bwMode="auto">
              <a:xfrm>
                <a:off x="1436" y="2375"/>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4" name="Freeform 312"/>
              <p:cNvSpPr>
                <a:spLocks/>
              </p:cNvSpPr>
              <p:nvPr/>
            </p:nvSpPr>
            <p:spPr bwMode="auto">
              <a:xfrm>
                <a:off x="1451" y="2174"/>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5" name="Freeform 313"/>
              <p:cNvSpPr>
                <a:spLocks/>
              </p:cNvSpPr>
              <p:nvPr/>
            </p:nvSpPr>
            <p:spPr bwMode="auto">
              <a:xfrm>
                <a:off x="1473" y="2174"/>
                <a:ext cx="45" cy="45"/>
              </a:xfrm>
              <a:custGeom>
                <a:avLst/>
                <a:gdLst>
                  <a:gd name="T0" fmla="*/ 23 w 45"/>
                  <a:gd name="T1" fmla="*/ 0 h 45"/>
                  <a:gd name="T2" fmla="*/ 45 w 45"/>
                  <a:gd name="T3" fmla="*/ 23 h 45"/>
                  <a:gd name="T4" fmla="*/ 23 w 45"/>
                  <a:gd name="T5" fmla="*/ 45 h 45"/>
                  <a:gd name="T6" fmla="*/ 0 w 45"/>
                  <a:gd name="T7" fmla="*/ 23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3"/>
                    </a:lnTo>
                    <a:lnTo>
                      <a:pt x="23" y="45"/>
                    </a:lnTo>
                    <a:lnTo>
                      <a:pt x="0" y="23"/>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6" name="Freeform 314"/>
              <p:cNvSpPr>
                <a:spLocks/>
              </p:cNvSpPr>
              <p:nvPr/>
            </p:nvSpPr>
            <p:spPr bwMode="auto">
              <a:xfrm>
                <a:off x="1488" y="2301"/>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7" name="Freeform 315"/>
              <p:cNvSpPr>
                <a:spLocks/>
              </p:cNvSpPr>
              <p:nvPr/>
            </p:nvSpPr>
            <p:spPr bwMode="auto">
              <a:xfrm>
                <a:off x="1511" y="2353"/>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8" name="Freeform 316"/>
              <p:cNvSpPr>
                <a:spLocks/>
              </p:cNvSpPr>
              <p:nvPr/>
            </p:nvSpPr>
            <p:spPr bwMode="auto">
              <a:xfrm>
                <a:off x="1525" y="2353"/>
                <a:ext cx="45" cy="45"/>
              </a:xfrm>
              <a:custGeom>
                <a:avLst/>
                <a:gdLst>
                  <a:gd name="T0" fmla="*/ 23 w 45"/>
                  <a:gd name="T1" fmla="*/ 0 h 45"/>
                  <a:gd name="T2" fmla="*/ 45 w 45"/>
                  <a:gd name="T3" fmla="*/ 22 h 45"/>
                  <a:gd name="T4" fmla="*/ 23 w 45"/>
                  <a:gd name="T5" fmla="*/ 45 h 45"/>
                  <a:gd name="T6" fmla="*/ 0 w 45"/>
                  <a:gd name="T7" fmla="*/ 22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2"/>
                    </a:lnTo>
                    <a:lnTo>
                      <a:pt x="23" y="45"/>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9" name="Freeform 317"/>
              <p:cNvSpPr>
                <a:spLocks/>
              </p:cNvSpPr>
              <p:nvPr/>
            </p:nvSpPr>
            <p:spPr bwMode="auto">
              <a:xfrm>
                <a:off x="1548" y="2271"/>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0" name="Freeform 318"/>
              <p:cNvSpPr>
                <a:spLocks/>
              </p:cNvSpPr>
              <p:nvPr/>
            </p:nvSpPr>
            <p:spPr bwMode="auto">
              <a:xfrm>
                <a:off x="1563" y="2271"/>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1" name="Freeform 319"/>
              <p:cNvSpPr>
                <a:spLocks/>
              </p:cNvSpPr>
              <p:nvPr/>
            </p:nvSpPr>
            <p:spPr bwMode="auto">
              <a:xfrm>
                <a:off x="1585" y="2174"/>
                <a:ext cx="44" cy="45"/>
              </a:xfrm>
              <a:custGeom>
                <a:avLst/>
                <a:gdLst>
                  <a:gd name="T0" fmla="*/ 22 w 44"/>
                  <a:gd name="T1" fmla="*/ 0 h 45"/>
                  <a:gd name="T2" fmla="*/ 44 w 44"/>
                  <a:gd name="T3" fmla="*/ 23 h 45"/>
                  <a:gd name="T4" fmla="*/ 22 w 44"/>
                  <a:gd name="T5" fmla="*/ 45 h 45"/>
                  <a:gd name="T6" fmla="*/ 0 w 44"/>
                  <a:gd name="T7" fmla="*/ 23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2" name="Freeform 320"/>
              <p:cNvSpPr>
                <a:spLocks/>
              </p:cNvSpPr>
              <p:nvPr/>
            </p:nvSpPr>
            <p:spPr bwMode="auto">
              <a:xfrm>
                <a:off x="1607" y="2271"/>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3" name="Freeform 321"/>
              <p:cNvSpPr>
                <a:spLocks/>
              </p:cNvSpPr>
              <p:nvPr/>
            </p:nvSpPr>
            <p:spPr bwMode="auto">
              <a:xfrm>
                <a:off x="1622" y="2271"/>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4" name="Freeform 322"/>
              <p:cNvSpPr>
                <a:spLocks/>
              </p:cNvSpPr>
              <p:nvPr/>
            </p:nvSpPr>
            <p:spPr bwMode="auto">
              <a:xfrm>
                <a:off x="1644" y="2144"/>
                <a:ext cx="45" cy="45"/>
              </a:xfrm>
              <a:custGeom>
                <a:avLst/>
                <a:gdLst>
                  <a:gd name="T0" fmla="*/ 23 w 45"/>
                  <a:gd name="T1" fmla="*/ 0 h 45"/>
                  <a:gd name="T2" fmla="*/ 45 w 45"/>
                  <a:gd name="T3" fmla="*/ 23 h 45"/>
                  <a:gd name="T4" fmla="*/ 23 w 45"/>
                  <a:gd name="T5" fmla="*/ 45 h 45"/>
                  <a:gd name="T6" fmla="*/ 0 w 45"/>
                  <a:gd name="T7" fmla="*/ 23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3"/>
                    </a:lnTo>
                    <a:lnTo>
                      <a:pt x="23" y="45"/>
                    </a:lnTo>
                    <a:lnTo>
                      <a:pt x="0" y="23"/>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5" name="Freeform 323"/>
              <p:cNvSpPr>
                <a:spLocks/>
              </p:cNvSpPr>
              <p:nvPr/>
            </p:nvSpPr>
            <p:spPr bwMode="auto">
              <a:xfrm>
                <a:off x="1659" y="2375"/>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6" name="Freeform 324"/>
              <p:cNvSpPr>
                <a:spLocks/>
              </p:cNvSpPr>
              <p:nvPr/>
            </p:nvSpPr>
            <p:spPr bwMode="auto">
              <a:xfrm>
                <a:off x="1681" y="2405"/>
                <a:ext cx="45" cy="45"/>
              </a:xfrm>
              <a:custGeom>
                <a:avLst/>
                <a:gdLst>
                  <a:gd name="T0" fmla="*/ 23 w 45"/>
                  <a:gd name="T1" fmla="*/ 0 h 45"/>
                  <a:gd name="T2" fmla="*/ 45 w 45"/>
                  <a:gd name="T3" fmla="*/ 22 h 45"/>
                  <a:gd name="T4" fmla="*/ 23 w 45"/>
                  <a:gd name="T5" fmla="*/ 45 h 45"/>
                  <a:gd name="T6" fmla="*/ 0 w 45"/>
                  <a:gd name="T7" fmla="*/ 22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2"/>
                    </a:lnTo>
                    <a:lnTo>
                      <a:pt x="23" y="45"/>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7" name="Freeform 325"/>
              <p:cNvSpPr>
                <a:spLocks/>
              </p:cNvSpPr>
              <p:nvPr/>
            </p:nvSpPr>
            <p:spPr bwMode="auto">
              <a:xfrm>
                <a:off x="1696" y="2375"/>
                <a:ext cx="45" cy="45"/>
              </a:xfrm>
              <a:custGeom>
                <a:avLst/>
                <a:gdLst>
                  <a:gd name="T0" fmla="*/ 23 w 45"/>
                  <a:gd name="T1" fmla="*/ 0 h 45"/>
                  <a:gd name="T2" fmla="*/ 45 w 45"/>
                  <a:gd name="T3" fmla="*/ 23 h 45"/>
                  <a:gd name="T4" fmla="*/ 23 w 45"/>
                  <a:gd name="T5" fmla="*/ 45 h 45"/>
                  <a:gd name="T6" fmla="*/ 0 w 45"/>
                  <a:gd name="T7" fmla="*/ 23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3"/>
                    </a:lnTo>
                    <a:lnTo>
                      <a:pt x="23" y="45"/>
                    </a:lnTo>
                    <a:lnTo>
                      <a:pt x="0" y="23"/>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8" name="Freeform 326"/>
              <p:cNvSpPr>
                <a:spLocks/>
              </p:cNvSpPr>
              <p:nvPr/>
            </p:nvSpPr>
            <p:spPr bwMode="auto">
              <a:xfrm>
                <a:off x="1719" y="2353"/>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59" name="Freeform 327"/>
              <p:cNvSpPr>
                <a:spLocks/>
              </p:cNvSpPr>
              <p:nvPr/>
            </p:nvSpPr>
            <p:spPr bwMode="auto">
              <a:xfrm>
                <a:off x="1734" y="2323"/>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0" name="Freeform 328"/>
              <p:cNvSpPr>
                <a:spLocks/>
              </p:cNvSpPr>
              <p:nvPr/>
            </p:nvSpPr>
            <p:spPr bwMode="auto">
              <a:xfrm>
                <a:off x="1756" y="2353"/>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1" name="Freeform 329"/>
              <p:cNvSpPr>
                <a:spLocks/>
              </p:cNvSpPr>
              <p:nvPr/>
            </p:nvSpPr>
            <p:spPr bwMode="auto">
              <a:xfrm>
                <a:off x="1771" y="2249"/>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2" name="Freeform 330"/>
              <p:cNvSpPr>
                <a:spLocks/>
              </p:cNvSpPr>
              <p:nvPr/>
            </p:nvSpPr>
            <p:spPr bwMode="auto">
              <a:xfrm>
                <a:off x="1793" y="2301"/>
                <a:ext cx="45" cy="44"/>
              </a:xfrm>
              <a:custGeom>
                <a:avLst/>
                <a:gdLst>
                  <a:gd name="T0" fmla="*/ 22 w 45"/>
                  <a:gd name="T1" fmla="*/ 0 h 44"/>
                  <a:gd name="T2" fmla="*/ 45 w 45"/>
                  <a:gd name="T3" fmla="*/ 22 h 44"/>
                  <a:gd name="T4" fmla="*/ 22 w 45"/>
                  <a:gd name="T5" fmla="*/ 44 h 44"/>
                  <a:gd name="T6" fmla="*/ 0 w 45"/>
                  <a:gd name="T7" fmla="*/ 22 h 44"/>
                  <a:gd name="T8" fmla="*/ 22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2" y="0"/>
                    </a:moveTo>
                    <a:lnTo>
                      <a:pt x="45"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3" name="Freeform 331"/>
              <p:cNvSpPr>
                <a:spLocks/>
              </p:cNvSpPr>
              <p:nvPr/>
            </p:nvSpPr>
            <p:spPr bwMode="auto">
              <a:xfrm>
                <a:off x="1808" y="2301"/>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4" name="Freeform 332"/>
              <p:cNvSpPr>
                <a:spLocks/>
              </p:cNvSpPr>
              <p:nvPr/>
            </p:nvSpPr>
            <p:spPr bwMode="auto">
              <a:xfrm>
                <a:off x="1830" y="2301"/>
                <a:ext cx="45" cy="44"/>
              </a:xfrm>
              <a:custGeom>
                <a:avLst/>
                <a:gdLst>
                  <a:gd name="T0" fmla="*/ 22 w 45"/>
                  <a:gd name="T1" fmla="*/ 0 h 44"/>
                  <a:gd name="T2" fmla="*/ 45 w 45"/>
                  <a:gd name="T3" fmla="*/ 22 h 44"/>
                  <a:gd name="T4" fmla="*/ 22 w 45"/>
                  <a:gd name="T5" fmla="*/ 44 h 44"/>
                  <a:gd name="T6" fmla="*/ 0 w 45"/>
                  <a:gd name="T7" fmla="*/ 22 h 44"/>
                  <a:gd name="T8" fmla="*/ 22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2" y="0"/>
                    </a:moveTo>
                    <a:lnTo>
                      <a:pt x="45"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5" name="Freeform 333"/>
              <p:cNvSpPr>
                <a:spLocks/>
              </p:cNvSpPr>
              <p:nvPr/>
            </p:nvSpPr>
            <p:spPr bwMode="auto">
              <a:xfrm>
                <a:off x="1845" y="2144"/>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6" name="Freeform 334"/>
              <p:cNvSpPr>
                <a:spLocks/>
              </p:cNvSpPr>
              <p:nvPr/>
            </p:nvSpPr>
            <p:spPr bwMode="auto">
              <a:xfrm>
                <a:off x="1867" y="2197"/>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7" name="Freeform 335"/>
              <p:cNvSpPr>
                <a:spLocks/>
              </p:cNvSpPr>
              <p:nvPr/>
            </p:nvSpPr>
            <p:spPr bwMode="auto">
              <a:xfrm>
                <a:off x="1882" y="2226"/>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8" name="Freeform 336"/>
              <p:cNvSpPr>
                <a:spLocks/>
              </p:cNvSpPr>
              <p:nvPr/>
            </p:nvSpPr>
            <p:spPr bwMode="auto">
              <a:xfrm>
                <a:off x="1904" y="2122"/>
                <a:ext cx="45" cy="45"/>
              </a:xfrm>
              <a:custGeom>
                <a:avLst/>
                <a:gdLst>
                  <a:gd name="T0" fmla="*/ 23 w 45"/>
                  <a:gd name="T1" fmla="*/ 0 h 45"/>
                  <a:gd name="T2" fmla="*/ 45 w 45"/>
                  <a:gd name="T3" fmla="*/ 22 h 45"/>
                  <a:gd name="T4" fmla="*/ 23 w 45"/>
                  <a:gd name="T5" fmla="*/ 45 h 45"/>
                  <a:gd name="T6" fmla="*/ 0 w 45"/>
                  <a:gd name="T7" fmla="*/ 22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2"/>
                    </a:lnTo>
                    <a:lnTo>
                      <a:pt x="23" y="45"/>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69" name="Freeform 337"/>
              <p:cNvSpPr>
                <a:spLocks/>
              </p:cNvSpPr>
              <p:nvPr/>
            </p:nvSpPr>
            <p:spPr bwMode="auto">
              <a:xfrm>
                <a:off x="1919" y="2174"/>
                <a:ext cx="45" cy="45"/>
              </a:xfrm>
              <a:custGeom>
                <a:avLst/>
                <a:gdLst>
                  <a:gd name="T0" fmla="*/ 23 w 45"/>
                  <a:gd name="T1" fmla="*/ 0 h 45"/>
                  <a:gd name="T2" fmla="*/ 45 w 45"/>
                  <a:gd name="T3" fmla="*/ 23 h 45"/>
                  <a:gd name="T4" fmla="*/ 23 w 45"/>
                  <a:gd name="T5" fmla="*/ 45 h 45"/>
                  <a:gd name="T6" fmla="*/ 0 w 45"/>
                  <a:gd name="T7" fmla="*/ 23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3"/>
                    </a:lnTo>
                    <a:lnTo>
                      <a:pt x="23" y="45"/>
                    </a:lnTo>
                    <a:lnTo>
                      <a:pt x="0" y="23"/>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0" name="Freeform 338"/>
              <p:cNvSpPr>
                <a:spLocks/>
              </p:cNvSpPr>
              <p:nvPr/>
            </p:nvSpPr>
            <p:spPr bwMode="auto">
              <a:xfrm>
                <a:off x="1942" y="2226"/>
                <a:ext cx="44" cy="45"/>
              </a:xfrm>
              <a:custGeom>
                <a:avLst/>
                <a:gdLst>
                  <a:gd name="T0" fmla="*/ 22 w 44"/>
                  <a:gd name="T1" fmla="*/ 0 h 45"/>
                  <a:gd name="T2" fmla="*/ 44 w 44"/>
                  <a:gd name="T3" fmla="*/ 23 h 45"/>
                  <a:gd name="T4" fmla="*/ 22 w 44"/>
                  <a:gd name="T5" fmla="*/ 45 h 45"/>
                  <a:gd name="T6" fmla="*/ 0 w 44"/>
                  <a:gd name="T7" fmla="*/ 23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1" name="Freeform 339"/>
              <p:cNvSpPr>
                <a:spLocks/>
              </p:cNvSpPr>
              <p:nvPr/>
            </p:nvSpPr>
            <p:spPr bwMode="auto">
              <a:xfrm>
                <a:off x="1957" y="2271"/>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2" name="Freeform 340"/>
              <p:cNvSpPr>
                <a:spLocks/>
              </p:cNvSpPr>
              <p:nvPr/>
            </p:nvSpPr>
            <p:spPr bwMode="auto">
              <a:xfrm>
                <a:off x="1979" y="2197"/>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3" name="Freeform 341"/>
              <p:cNvSpPr>
                <a:spLocks/>
              </p:cNvSpPr>
              <p:nvPr/>
            </p:nvSpPr>
            <p:spPr bwMode="auto">
              <a:xfrm>
                <a:off x="1994" y="2197"/>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4" name="Freeform 342"/>
              <p:cNvSpPr>
                <a:spLocks/>
              </p:cNvSpPr>
              <p:nvPr/>
            </p:nvSpPr>
            <p:spPr bwMode="auto">
              <a:xfrm>
                <a:off x="2016" y="2144"/>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5" name="Freeform 343"/>
              <p:cNvSpPr>
                <a:spLocks/>
              </p:cNvSpPr>
              <p:nvPr/>
            </p:nvSpPr>
            <p:spPr bwMode="auto">
              <a:xfrm>
                <a:off x="2031" y="2226"/>
                <a:ext cx="44" cy="45"/>
              </a:xfrm>
              <a:custGeom>
                <a:avLst/>
                <a:gdLst>
                  <a:gd name="T0" fmla="*/ 22 w 44"/>
                  <a:gd name="T1" fmla="*/ 0 h 45"/>
                  <a:gd name="T2" fmla="*/ 44 w 44"/>
                  <a:gd name="T3" fmla="*/ 23 h 45"/>
                  <a:gd name="T4" fmla="*/ 22 w 44"/>
                  <a:gd name="T5" fmla="*/ 45 h 45"/>
                  <a:gd name="T6" fmla="*/ 0 w 44"/>
                  <a:gd name="T7" fmla="*/ 23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6" name="Freeform 344"/>
              <p:cNvSpPr>
                <a:spLocks/>
              </p:cNvSpPr>
              <p:nvPr/>
            </p:nvSpPr>
            <p:spPr bwMode="auto">
              <a:xfrm>
                <a:off x="2053" y="2174"/>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7" name="Freeform 345"/>
              <p:cNvSpPr>
                <a:spLocks/>
              </p:cNvSpPr>
              <p:nvPr/>
            </p:nvSpPr>
            <p:spPr bwMode="auto">
              <a:xfrm>
                <a:off x="2075" y="2323"/>
                <a:ext cx="45" cy="45"/>
              </a:xfrm>
              <a:custGeom>
                <a:avLst/>
                <a:gdLst>
                  <a:gd name="T0" fmla="*/ 23 w 45"/>
                  <a:gd name="T1" fmla="*/ 0 h 45"/>
                  <a:gd name="T2" fmla="*/ 45 w 45"/>
                  <a:gd name="T3" fmla="*/ 22 h 45"/>
                  <a:gd name="T4" fmla="*/ 23 w 45"/>
                  <a:gd name="T5" fmla="*/ 45 h 45"/>
                  <a:gd name="T6" fmla="*/ 0 w 45"/>
                  <a:gd name="T7" fmla="*/ 22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2"/>
                    </a:lnTo>
                    <a:lnTo>
                      <a:pt x="23" y="45"/>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8" name="Freeform 346"/>
              <p:cNvSpPr>
                <a:spLocks/>
              </p:cNvSpPr>
              <p:nvPr/>
            </p:nvSpPr>
            <p:spPr bwMode="auto">
              <a:xfrm>
                <a:off x="2090" y="2353"/>
                <a:ext cx="45" cy="45"/>
              </a:xfrm>
              <a:custGeom>
                <a:avLst/>
                <a:gdLst>
                  <a:gd name="T0" fmla="*/ 23 w 45"/>
                  <a:gd name="T1" fmla="*/ 0 h 45"/>
                  <a:gd name="T2" fmla="*/ 45 w 45"/>
                  <a:gd name="T3" fmla="*/ 22 h 45"/>
                  <a:gd name="T4" fmla="*/ 23 w 45"/>
                  <a:gd name="T5" fmla="*/ 45 h 45"/>
                  <a:gd name="T6" fmla="*/ 0 w 45"/>
                  <a:gd name="T7" fmla="*/ 22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2"/>
                    </a:lnTo>
                    <a:lnTo>
                      <a:pt x="23" y="45"/>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9" name="Freeform 347"/>
              <p:cNvSpPr>
                <a:spLocks/>
              </p:cNvSpPr>
              <p:nvPr/>
            </p:nvSpPr>
            <p:spPr bwMode="auto">
              <a:xfrm>
                <a:off x="2113" y="2353"/>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0" name="Freeform 348"/>
              <p:cNvSpPr>
                <a:spLocks/>
              </p:cNvSpPr>
              <p:nvPr/>
            </p:nvSpPr>
            <p:spPr bwMode="auto">
              <a:xfrm>
                <a:off x="2128" y="2122"/>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1" name="Freeform 349"/>
              <p:cNvSpPr>
                <a:spLocks/>
              </p:cNvSpPr>
              <p:nvPr/>
            </p:nvSpPr>
            <p:spPr bwMode="auto">
              <a:xfrm>
                <a:off x="2150" y="2249"/>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2" name="Freeform 350"/>
              <p:cNvSpPr>
                <a:spLocks/>
              </p:cNvSpPr>
              <p:nvPr/>
            </p:nvSpPr>
            <p:spPr bwMode="auto">
              <a:xfrm>
                <a:off x="2165" y="2271"/>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3" name="Freeform 351"/>
              <p:cNvSpPr>
                <a:spLocks/>
              </p:cNvSpPr>
              <p:nvPr/>
            </p:nvSpPr>
            <p:spPr bwMode="auto">
              <a:xfrm>
                <a:off x="2187" y="2301"/>
                <a:ext cx="45" cy="44"/>
              </a:xfrm>
              <a:custGeom>
                <a:avLst/>
                <a:gdLst>
                  <a:gd name="T0" fmla="*/ 22 w 45"/>
                  <a:gd name="T1" fmla="*/ 0 h 44"/>
                  <a:gd name="T2" fmla="*/ 45 w 45"/>
                  <a:gd name="T3" fmla="*/ 22 h 44"/>
                  <a:gd name="T4" fmla="*/ 22 w 45"/>
                  <a:gd name="T5" fmla="*/ 44 h 44"/>
                  <a:gd name="T6" fmla="*/ 0 w 45"/>
                  <a:gd name="T7" fmla="*/ 22 h 44"/>
                  <a:gd name="T8" fmla="*/ 22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2" y="0"/>
                    </a:moveTo>
                    <a:lnTo>
                      <a:pt x="45"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4" name="Freeform 352"/>
              <p:cNvSpPr>
                <a:spLocks/>
              </p:cNvSpPr>
              <p:nvPr/>
            </p:nvSpPr>
            <p:spPr bwMode="auto">
              <a:xfrm>
                <a:off x="2202" y="2271"/>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5" name="Freeform 353"/>
              <p:cNvSpPr>
                <a:spLocks/>
              </p:cNvSpPr>
              <p:nvPr/>
            </p:nvSpPr>
            <p:spPr bwMode="auto">
              <a:xfrm>
                <a:off x="2224" y="2197"/>
                <a:ext cx="45" cy="44"/>
              </a:xfrm>
              <a:custGeom>
                <a:avLst/>
                <a:gdLst>
                  <a:gd name="T0" fmla="*/ 22 w 45"/>
                  <a:gd name="T1" fmla="*/ 0 h 44"/>
                  <a:gd name="T2" fmla="*/ 45 w 45"/>
                  <a:gd name="T3" fmla="*/ 22 h 44"/>
                  <a:gd name="T4" fmla="*/ 22 w 45"/>
                  <a:gd name="T5" fmla="*/ 44 h 44"/>
                  <a:gd name="T6" fmla="*/ 0 w 45"/>
                  <a:gd name="T7" fmla="*/ 22 h 44"/>
                  <a:gd name="T8" fmla="*/ 22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2" y="0"/>
                    </a:moveTo>
                    <a:lnTo>
                      <a:pt x="45"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6" name="Freeform 354"/>
              <p:cNvSpPr>
                <a:spLocks/>
              </p:cNvSpPr>
              <p:nvPr/>
            </p:nvSpPr>
            <p:spPr bwMode="auto">
              <a:xfrm>
                <a:off x="2239" y="2249"/>
                <a:ext cx="45" cy="44"/>
              </a:xfrm>
              <a:custGeom>
                <a:avLst/>
                <a:gdLst>
                  <a:gd name="T0" fmla="*/ 22 w 45"/>
                  <a:gd name="T1" fmla="*/ 0 h 44"/>
                  <a:gd name="T2" fmla="*/ 45 w 45"/>
                  <a:gd name="T3" fmla="*/ 22 h 44"/>
                  <a:gd name="T4" fmla="*/ 22 w 45"/>
                  <a:gd name="T5" fmla="*/ 44 h 44"/>
                  <a:gd name="T6" fmla="*/ 0 w 45"/>
                  <a:gd name="T7" fmla="*/ 22 h 44"/>
                  <a:gd name="T8" fmla="*/ 22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2" y="0"/>
                    </a:moveTo>
                    <a:lnTo>
                      <a:pt x="45"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7" name="Freeform 355"/>
              <p:cNvSpPr>
                <a:spLocks/>
              </p:cNvSpPr>
              <p:nvPr/>
            </p:nvSpPr>
            <p:spPr bwMode="auto">
              <a:xfrm>
                <a:off x="2261" y="2144"/>
                <a:ext cx="45" cy="45"/>
              </a:xfrm>
              <a:custGeom>
                <a:avLst/>
                <a:gdLst>
                  <a:gd name="T0" fmla="*/ 23 w 45"/>
                  <a:gd name="T1" fmla="*/ 0 h 45"/>
                  <a:gd name="T2" fmla="*/ 45 w 45"/>
                  <a:gd name="T3" fmla="*/ 23 h 45"/>
                  <a:gd name="T4" fmla="*/ 23 w 45"/>
                  <a:gd name="T5" fmla="*/ 45 h 45"/>
                  <a:gd name="T6" fmla="*/ 0 w 45"/>
                  <a:gd name="T7" fmla="*/ 23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3"/>
                    </a:lnTo>
                    <a:lnTo>
                      <a:pt x="23" y="45"/>
                    </a:lnTo>
                    <a:lnTo>
                      <a:pt x="0" y="23"/>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8" name="Freeform 356"/>
              <p:cNvSpPr>
                <a:spLocks/>
              </p:cNvSpPr>
              <p:nvPr/>
            </p:nvSpPr>
            <p:spPr bwMode="auto">
              <a:xfrm>
                <a:off x="2276" y="2144"/>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9" name="Freeform 357"/>
              <p:cNvSpPr>
                <a:spLocks/>
              </p:cNvSpPr>
              <p:nvPr/>
            </p:nvSpPr>
            <p:spPr bwMode="auto">
              <a:xfrm>
                <a:off x="2298" y="2249"/>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0" name="Freeform 358"/>
              <p:cNvSpPr>
                <a:spLocks/>
              </p:cNvSpPr>
              <p:nvPr/>
            </p:nvSpPr>
            <p:spPr bwMode="auto">
              <a:xfrm>
                <a:off x="2313" y="2301"/>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1" name="Freeform 359"/>
              <p:cNvSpPr>
                <a:spLocks/>
              </p:cNvSpPr>
              <p:nvPr/>
            </p:nvSpPr>
            <p:spPr bwMode="auto">
              <a:xfrm>
                <a:off x="2336" y="2323"/>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2" name="Freeform 360"/>
              <p:cNvSpPr>
                <a:spLocks/>
              </p:cNvSpPr>
              <p:nvPr/>
            </p:nvSpPr>
            <p:spPr bwMode="auto">
              <a:xfrm>
                <a:off x="2351" y="2301"/>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3" name="Freeform 361"/>
              <p:cNvSpPr>
                <a:spLocks/>
              </p:cNvSpPr>
              <p:nvPr/>
            </p:nvSpPr>
            <p:spPr bwMode="auto">
              <a:xfrm>
                <a:off x="2373" y="2249"/>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4" name="Freeform 362"/>
              <p:cNvSpPr>
                <a:spLocks/>
              </p:cNvSpPr>
              <p:nvPr/>
            </p:nvSpPr>
            <p:spPr bwMode="auto">
              <a:xfrm>
                <a:off x="2388" y="2197"/>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5" name="Freeform 363"/>
              <p:cNvSpPr>
                <a:spLocks/>
              </p:cNvSpPr>
              <p:nvPr/>
            </p:nvSpPr>
            <p:spPr bwMode="auto">
              <a:xfrm>
                <a:off x="2410" y="2323"/>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6" name="Freeform 364"/>
              <p:cNvSpPr>
                <a:spLocks/>
              </p:cNvSpPr>
              <p:nvPr/>
            </p:nvSpPr>
            <p:spPr bwMode="auto">
              <a:xfrm>
                <a:off x="2425" y="2197"/>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7" name="Freeform 365"/>
              <p:cNvSpPr>
                <a:spLocks/>
              </p:cNvSpPr>
              <p:nvPr/>
            </p:nvSpPr>
            <p:spPr bwMode="auto">
              <a:xfrm>
                <a:off x="2447" y="2301"/>
                <a:ext cx="45" cy="44"/>
              </a:xfrm>
              <a:custGeom>
                <a:avLst/>
                <a:gdLst>
                  <a:gd name="T0" fmla="*/ 22 w 45"/>
                  <a:gd name="T1" fmla="*/ 0 h 44"/>
                  <a:gd name="T2" fmla="*/ 45 w 45"/>
                  <a:gd name="T3" fmla="*/ 22 h 44"/>
                  <a:gd name="T4" fmla="*/ 22 w 45"/>
                  <a:gd name="T5" fmla="*/ 44 h 44"/>
                  <a:gd name="T6" fmla="*/ 0 w 45"/>
                  <a:gd name="T7" fmla="*/ 22 h 44"/>
                  <a:gd name="T8" fmla="*/ 22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2" y="0"/>
                    </a:moveTo>
                    <a:lnTo>
                      <a:pt x="45"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8" name="Freeform 366"/>
              <p:cNvSpPr>
                <a:spLocks/>
              </p:cNvSpPr>
              <p:nvPr/>
            </p:nvSpPr>
            <p:spPr bwMode="auto">
              <a:xfrm>
                <a:off x="2462" y="2271"/>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99" name="Freeform 367"/>
              <p:cNvSpPr>
                <a:spLocks/>
              </p:cNvSpPr>
              <p:nvPr/>
            </p:nvSpPr>
            <p:spPr bwMode="auto">
              <a:xfrm>
                <a:off x="2484" y="2249"/>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0" name="Freeform 368"/>
              <p:cNvSpPr>
                <a:spLocks/>
              </p:cNvSpPr>
              <p:nvPr/>
            </p:nvSpPr>
            <p:spPr bwMode="auto">
              <a:xfrm>
                <a:off x="2499" y="2249"/>
                <a:ext cx="45" cy="44"/>
              </a:xfrm>
              <a:custGeom>
                <a:avLst/>
                <a:gdLst>
                  <a:gd name="T0" fmla="*/ 22 w 45"/>
                  <a:gd name="T1" fmla="*/ 0 h 44"/>
                  <a:gd name="T2" fmla="*/ 45 w 45"/>
                  <a:gd name="T3" fmla="*/ 22 h 44"/>
                  <a:gd name="T4" fmla="*/ 22 w 45"/>
                  <a:gd name="T5" fmla="*/ 44 h 44"/>
                  <a:gd name="T6" fmla="*/ 0 w 45"/>
                  <a:gd name="T7" fmla="*/ 22 h 44"/>
                  <a:gd name="T8" fmla="*/ 22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2" y="0"/>
                    </a:moveTo>
                    <a:lnTo>
                      <a:pt x="45"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1" name="Freeform 369"/>
              <p:cNvSpPr>
                <a:spLocks/>
              </p:cNvSpPr>
              <p:nvPr/>
            </p:nvSpPr>
            <p:spPr bwMode="auto">
              <a:xfrm>
                <a:off x="2521" y="2249"/>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2" name="Freeform 370"/>
              <p:cNvSpPr>
                <a:spLocks/>
              </p:cNvSpPr>
              <p:nvPr/>
            </p:nvSpPr>
            <p:spPr bwMode="auto">
              <a:xfrm>
                <a:off x="2544" y="2323"/>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3" name="Freeform 371"/>
              <p:cNvSpPr>
                <a:spLocks/>
              </p:cNvSpPr>
              <p:nvPr/>
            </p:nvSpPr>
            <p:spPr bwMode="auto">
              <a:xfrm>
                <a:off x="2559" y="2301"/>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4" name="Freeform 372"/>
              <p:cNvSpPr>
                <a:spLocks/>
              </p:cNvSpPr>
              <p:nvPr/>
            </p:nvSpPr>
            <p:spPr bwMode="auto">
              <a:xfrm>
                <a:off x="2581" y="2144"/>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5" name="Freeform 373"/>
              <p:cNvSpPr>
                <a:spLocks/>
              </p:cNvSpPr>
              <p:nvPr/>
            </p:nvSpPr>
            <p:spPr bwMode="auto">
              <a:xfrm>
                <a:off x="2596" y="2249"/>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6" name="Freeform 374"/>
              <p:cNvSpPr>
                <a:spLocks/>
              </p:cNvSpPr>
              <p:nvPr/>
            </p:nvSpPr>
            <p:spPr bwMode="auto">
              <a:xfrm>
                <a:off x="2618" y="2048"/>
                <a:ext cx="45" cy="44"/>
              </a:xfrm>
              <a:custGeom>
                <a:avLst/>
                <a:gdLst>
                  <a:gd name="T0" fmla="*/ 22 w 45"/>
                  <a:gd name="T1" fmla="*/ 0 h 44"/>
                  <a:gd name="T2" fmla="*/ 45 w 45"/>
                  <a:gd name="T3" fmla="*/ 22 h 44"/>
                  <a:gd name="T4" fmla="*/ 22 w 45"/>
                  <a:gd name="T5" fmla="*/ 44 h 44"/>
                  <a:gd name="T6" fmla="*/ 0 w 45"/>
                  <a:gd name="T7" fmla="*/ 22 h 44"/>
                  <a:gd name="T8" fmla="*/ 22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2" y="0"/>
                    </a:moveTo>
                    <a:lnTo>
                      <a:pt x="45"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7" name="Freeform 375"/>
              <p:cNvSpPr>
                <a:spLocks/>
              </p:cNvSpPr>
              <p:nvPr/>
            </p:nvSpPr>
            <p:spPr bwMode="auto">
              <a:xfrm>
                <a:off x="2633" y="2323"/>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8" name="Freeform 376"/>
              <p:cNvSpPr>
                <a:spLocks/>
              </p:cNvSpPr>
              <p:nvPr/>
            </p:nvSpPr>
            <p:spPr bwMode="auto">
              <a:xfrm>
                <a:off x="2655" y="2144"/>
                <a:ext cx="45" cy="45"/>
              </a:xfrm>
              <a:custGeom>
                <a:avLst/>
                <a:gdLst>
                  <a:gd name="T0" fmla="*/ 23 w 45"/>
                  <a:gd name="T1" fmla="*/ 0 h 45"/>
                  <a:gd name="T2" fmla="*/ 45 w 45"/>
                  <a:gd name="T3" fmla="*/ 23 h 45"/>
                  <a:gd name="T4" fmla="*/ 23 w 45"/>
                  <a:gd name="T5" fmla="*/ 45 h 45"/>
                  <a:gd name="T6" fmla="*/ 0 w 45"/>
                  <a:gd name="T7" fmla="*/ 23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3"/>
                    </a:lnTo>
                    <a:lnTo>
                      <a:pt x="23" y="45"/>
                    </a:lnTo>
                    <a:lnTo>
                      <a:pt x="0" y="23"/>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09" name="Freeform 377"/>
              <p:cNvSpPr>
                <a:spLocks/>
              </p:cNvSpPr>
              <p:nvPr/>
            </p:nvSpPr>
            <p:spPr bwMode="auto">
              <a:xfrm>
                <a:off x="2670" y="2100"/>
                <a:ext cx="45" cy="44"/>
              </a:xfrm>
              <a:custGeom>
                <a:avLst/>
                <a:gdLst>
                  <a:gd name="T0" fmla="*/ 22 w 45"/>
                  <a:gd name="T1" fmla="*/ 0 h 44"/>
                  <a:gd name="T2" fmla="*/ 45 w 45"/>
                  <a:gd name="T3" fmla="*/ 22 h 44"/>
                  <a:gd name="T4" fmla="*/ 22 w 45"/>
                  <a:gd name="T5" fmla="*/ 44 h 44"/>
                  <a:gd name="T6" fmla="*/ 0 w 45"/>
                  <a:gd name="T7" fmla="*/ 22 h 44"/>
                  <a:gd name="T8" fmla="*/ 22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2" y="0"/>
                    </a:moveTo>
                    <a:lnTo>
                      <a:pt x="45"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0" name="Freeform 378"/>
              <p:cNvSpPr>
                <a:spLocks/>
              </p:cNvSpPr>
              <p:nvPr/>
            </p:nvSpPr>
            <p:spPr bwMode="auto">
              <a:xfrm>
                <a:off x="2692" y="2249"/>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1" name="Freeform 379"/>
              <p:cNvSpPr>
                <a:spLocks/>
              </p:cNvSpPr>
              <p:nvPr/>
            </p:nvSpPr>
            <p:spPr bwMode="auto">
              <a:xfrm>
                <a:off x="2707" y="2197"/>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2" name="Freeform 380"/>
              <p:cNvSpPr>
                <a:spLocks/>
              </p:cNvSpPr>
              <p:nvPr/>
            </p:nvSpPr>
            <p:spPr bwMode="auto">
              <a:xfrm>
                <a:off x="2730" y="2323"/>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3" name="Freeform 381"/>
              <p:cNvSpPr>
                <a:spLocks/>
              </p:cNvSpPr>
              <p:nvPr/>
            </p:nvSpPr>
            <p:spPr bwMode="auto">
              <a:xfrm>
                <a:off x="2744" y="2405"/>
                <a:ext cx="45" cy="45"/>
              </a:xfrm>
              <a:custGeom>
                <a:avLst/>
                <a:gdLst>
                  <a:gd name="T0" fmla="*/ 23 w 45"/>
                  <a:gd name="T1" fmla="*/ 0 h 45"/>
                  <a:gd name="T2" fmla="*/ 45 w 45"/>
                  <a:gd name="T3" fmla="*/ 22 h 45"/>
                  <a:gd name="T4" fmla="*/ 23 w 45"/>
                  <a:gd name="T5" fmla="*/ 45 h 45"/>
                  <a:gd name="T6" fmla="*/ 0 w 45"/>
                  <a:gd name="T7" fmla="*/ 22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2"/>
                    </a:lnTo>
                    <a:lnTo>
                      <a:pt x="23" y="45"/>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4" name="Freeform 382"/>
              <p:cNvSpPr>
                <a:spLocks/>
              </p:cNvSpPr>
              <p:nvPr/>
            </p:nvSpPr>
            <p:spPr bwMode="auto">
              <a:xfrm>
                <a:off x="2767" y="2226"/>
                <a:ext cx="44" cy="45"/>
              </a:xfrm>
              <a:custGeom>
                <a:avLst/>
                <a:gdLst>
                  <a:gd name="T0" fmla="*/ 22 w 44"/>
                  <a:gd name="T1" fmla="*/ 0 h 45"/>
                  <a:gd name="T2" fmla="*/ 44 w 44"/>
                  <a:gd name="T3" fmla="*/ 23 h 45"/>
                  <a:gd name="T4" fmla="*/ 22 w 44"/>
                  <a:gd name="T5" fmla="*/ 45 h 45"/>
                  <a:gd name="T6" fmla="*/ 0 w 44"/>
                  <a:gd name="T7" fmla="*/ 23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5" name="Freeform 383"/>
              <p:cNvSpPr>
                <a:spLocks/>
              </p:cNvSpPr>
              <p:nvPr/>
            </p:nvSpPr>
            <p:spPr bwMode="auto">
              <a:xfrm>
                <a:off x="2782" y="2249"/>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6" name="Freeform 384"/>
              <p:cNvSpPr>
                <a:spLocks/>
              </p:cNvSpPr>
              <p:nvPr/>
            </p:nvSpPr>
            <p:spPr bwMode="auto">
              <a:xfrm>
                <a:off x="2804" y="2323"/>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7" name="Freeform 385"/>
              <p:cNvSpPr>
                <a:spLocks/>
              </p:cNvSpPr>
              <p:nvPr/>
            </p:nvSpPr>
            <p:spPr bwMode="auto">
              <a:xfrm>
                <a:off x="2819" y="2301"/>
                <a:ext cx="44" cy="44"/>
              </a:xfrm>
              <a:custGeom>
                <a:avLst/>
                <a:gdLst>
                  <a:gd name="T0" fmla="*/ 22 w 44"/>
                  <a:gd name="T1" fmla="*/ 0 h 44"/>
                  <a:gd name="T2" fmla="*/ 44 w 44"/>
                  <a:gd name="T3" fmla="*/ 22 h 44"/>
                  <a:gd name="T4" fmla="*/ 22 w 44"/>
                  <a:gd name="T5" fmla="*/ 44 h 44"/>
                  <a:gd name="T6" fmla="*/ 0 w 44"/>
                  <a:gd name="T7" fmla="*/ 22 h 44"/>
                  <a:gd name="T8" fmla="*/ 22 w 44"/>
                  <a:gd name="T9" fmla="*/ 0 h 44"/>
                  <a:gd name="T10" fmla="*/ 0 60000 65536"/>
                  <a:gd name="T11" fmla="*/ 0 60000 65536"/>
                  <a:gd name="T12" fmla="*/ 0 60000 65536"/>
                  <a:gd name="T13" fmla="*/ 0 60000 65536"/>
                  <a:gd name="T14" fmla="*/ 0 60000 65536"/>
                  <a:gd name="T15" fmla="*/ 0 w 44"/>
                  <a:gd name="T16" fmla="*/ 0 h 44"/>
                  <a:gd name="T17" fmla="*/ 44 w 44"/>
                  <a:gd name="T18" fmla="*/ 44 h 44"/>
                </a:gdLst>
                <a:ahLst/>
                <a:cxnLst>
                  <a:cxn ang="T10">
                    <a:pos x="T0" y="T1"/>
                  </a:cxn>
                  <a:cxn ang="T11">
                    <a:pos x="T2" y="T3"/>
                  </a:cxn>
                  <a:cxn ang="T12">
                    <a:pos x="T4" y="T5"/>
                  </a:cxn>
                  <a:cxn ang="T13">
                    <a:pos x="T6" y="T7"/>
                  </a:cxn>
                  <a:cxn ang="T14">
                    <a:pos x="T8" y="T9"/>
                  </a:cxn>
                </a:cxnLst>
                <a:rect l="T15" t="T16" r="T17" b="T18"/>
                <a:pathLst>
                  <a:path w="44" h="44">
                    <a:moveTo>
                      <a:pt x="22" y="0"/>
                    </a:moveTo>
                    <a:lnTo>
                      <a:pt x="44" y="22"/>
                    </a:lnTo>
                    <a:lnTo>
                      <a:pt x="22" y="44"/>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8" name="Freeform 386"/>
              <p:cNvSpPr>
                <a:spLocks/>
              </p:cNvSpPr>
              <p:nvPr/>
            </p:nvSpPr>
            <p:spPr bwMode="auto">
              <a:xfrm>
                <a:off x="2841" y="2323"/>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9" name="Freeform 387"/>
              <p:cNvSpPr>
                <a:spLocks/>
              </p:cNvSpPr>
              <p:nvPr/>
            </p:nvSpPr>
            <p:spPr bwMode="auto">
              <a:xfrm>
                <a:off x="2856" y="2405"/>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0" name="Freeform 388"/>
              <p:cNvSpPr>
                <a:spLocks/>
              </p:cNvSpPr>
              <p:nvPr/>
            </p:nvSpPr>
            <p:spPr bwMode="auto">
              <a:xfrm>
                <a:off x="2878" y="2249"/>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1" name="Freeform 389"/>
              <p:cNvSpPr>
                <a:spLocks/>
              </p:cNvSpPr>
              <p:nvPr/>
            </p:nvSpPr>
            <p:spPr bwMode="auto">
              <a:xfrm>
                <a:off x="2893" y="2226"/>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2" name="Freeform 390"/>
              <p:cNvSpPr>
                <a:spLocks/>
              </p:cNvSpPr>
              <p:nvPr/>
            </p:nvSpPr>
            <p:spPr bwMode="auto">
              <a:xfrm>
                <a:off x="2915" y="2249"/>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3" name="Freeform 391"/>
              <p:cNvSpPr>
                <a:spLocks/>
              </p:cNvSpPr>
              <p:nvPr/>
            </p:nvSpPr>
            <p:spPr bwMode="auto">
              <a:xfrm>
                <a:off x="2930" y="2249"/>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4" name="Freeform 392"/>
              <p:cNvSpPr>
                <a:spLocks/>
              </p:cNvSpPr>
              <p:nvPr/>
            </p:nvSpPr>
            <p:spPr bwMode="auto">
              <a:xfrm>
                <a:off x="2953" y="2144"/>
                <a:ext cx="44" cy="45"/>
              </a:xfrm>
              <a:custGeom>
                <a:avLst/>
                <a:gdLst>
                  <a:gd name="T0" fmla="*/ 22 w 44"/>
                  <a:gd name="T1" fmla="*/ 0 h 45"/>
                  <a:gd name="T2" fmla="*/ 44 w 44"/>
                  <a:gd name="T3" fmla="*/ 23 h 45"/>
                  <a:gd name="T4" fmla="*/ 22 w 44"/>
                  <a:gd name="T5" fmla="*/ 45 h 45"/>
                  <a:gd name="T6" fmla="*/ 0 w 44"/>
                  <a:gd name="T7" fmla="*/ 23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5" name="Freeform 393"/>
              <p:cNvSpPr>
                <a:spLocks/>
              </p:cNvSpPr>
              <p:nvPr/>
            </p:nvSpPr>
            <p:spPr bwMode="auto">
              <a:xfrm>
                <a:off x="2968" y="2271"/>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6" name="Freeform 394"/>
              <p:cNvSpPr>
                <a:spLocks/>
              </p:cNvSpPr>
              <p:nvPr/>
            </p:nvSpPr>
            <p:spPr bwMode="auto">
              <a:xfrm>
                <a:off x="2990" y="2174"/>
                <a:ext cx="44" cy="45"/>
              </a:xfrm>
              <a:custGeom>
                <a:avLst/>
                <a:gdLst>
                  <a:gd name="T0" fmla="*/ 22 w 44"/>
                  <a:gd name="T1" fmla="*/ 0 h 45"/>
                  <a:gd name="T2" fmla="*/ 44 w 44"/>
                  <a:gd name="T3" fmla="*/ 23 h 45"/>
                  <a:gd name="T4" fmla="*/ 22 w 44"/>
                  <a:gd name="T5" fmla="*/ 45 h 45"/>
                  <a:gd name="T6" fmla="*/ 0 w 44"/>
                  <a:gd name="T7" fmla="*/ 23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7" name="Freeform 395"/>
              <p:cNvSpPr>
                <a:spLocks/>
              </p:cNvSpPr>
              <p:nvPr/>
            </p:nvSpPr>
            <p:spPr bwMode="auto">
              <a:xfrm>
                <a:off x="3012" y="2375"/>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8" name="Freeform 396"/>
              <p:cNvSpPr>
                <a:spLocks/>
              </p:cNvSpPr>
              <p:nvPr/>
            </p:nvSpPr>
            <p:spPr bwMode="auto">
              <a:xfrm>
                <a:off x="3027" y="2271"/>
                <a:ext cx="45" cy="45"/>
              </a:xfrm>
              <a:custGeom>
                <a:avLst/>
                <a:gdLst>
                  <a:gd name="T0" fmla="*/ 22 w 45"/>
                  <a:gd name="T1" fmla="*/ 0 h 45"/>
                  <a:gd name="T2" fmla="*/ 45 w 45"/>
                  <a:gd name="T3" fmla="*/ 22 h 45"/>
                  <a:gd name="T4" fmla="*/ 22 w 45"/>
                  <a:gd name="T5" fmla="*/ 45 h 45"/>
                  <a:gd name="T6" fmla="*/ 0 w 45"/>
                  <a:gd name="T7" fmla="*/ 22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9" name="Freeform 397"/>
              <p:cNvSpPr>
                <a:spLocks/>
              </p:cNvSpPr>
              <p:nvPr/>
            </p:nvSpPr>
            <p:spPr bwMode="auto">
              <a:xfrm>
                <a:off x="3049" y="2249"/>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0" name="Freeform 398"/>
              <p:cNvSpPr>
                <a:spLocks/>
              </p:cNvSpPr>
              <p:nvPr/>
            </p:nvSpPr>
            <p:spPr bwMode="auto">
              <a:xfrm>
                <a:off x="3064" y="2226"/>
                <a:ext cx="45" cy="45"/>
              </a:xfrm>
              <a:custGeom>
                <a:avLst/>
                <a:gdLst>
                  <a:gd name="T0" fmla="*/ 22 w 45"/>
                  <a:gd name="T1" fmla="*/ 0 h 45"/>
                  <a:gd name="T2" fmla="*/ 45 w 45"/>
                  <a:gd name="T3" fmla="*/ 23 h 45"/>
                  <a:gd name="T4" fmla="*/ 22 w 45"/>
                  <a:gd name="T5" fmla="*/ 45 h 45"/>
                  <a:gd name="T6" fmla="*/ 0 w 45"/>
                  <a:gd name="T7" fmla="*/ 23 h 45"/>
                  <a:gd name="T8" fmla="*/ 22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2" y="0"/>
                    </a:moveTo>
                    <a:lnTo>
                      <a:pt x="45"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1" name="Freeform 399"/>
              <p:cNvSpPr>
                <a:spLocks/>
              </p:cNvSpPr>
              <p:nvPr/>
            </p:nvSpPr>
            <p:spPr bwMode="auto">
              <a:xfrm>
                <a:off x="3086" y="2174"/>
                <a:ext cx="45" cy="45"/>
              </a:xfrm>
              <a:custGeom>
                <a:avLst/>
                <a:gdLst>
                  <a:gd name="T0" fmla="*/ 23 w 45"/>
                  <a:gd name="T1" fmla="*/ 0 h 45"/>
                  <a:gd name="T2" fmla="*/ 45 w 45"/>
                  <a:gd name="T3" fmla="*/ 23 h 45"/>
                  <a:gd name="T4" fmla="*/ 23 w 45"/>
                  <a:gd name="T5" fmla="*/ 45 h 45"/>
                  <a:gd name="T6" fmla="*/ 0 w 45"/>
                  <a:gd name="T7" fmla="*/ 23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3"/>
                    </a:lnTo>
                    <a:lnTo>
                      <a:pt x="23" y="45"/>
                    </a:lnTo>
                    <a:lnTo>
                      <a:pt x="0" y="23"/>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2" name="Freeform 400"/>
              <p:cNvSpPr>
                <a:spLocks/>
              </p:cNvSpPr>
              <p:nvPr/>
            </p:nvSpPr>
            <p:spPr bwMode="auto">
              <a:xfrm>
                <a:off x="3101" y="2375"/>
                <a:ext cx="45" cy="45"/>
              </a:xfrm>
              <a:custGeom>
                <a:avLst/>
                <a:gdLst>
                  <a:gd name="T0" fmla="*/ 23 w 45"/>
                  <a:gd name="T1" fmla="*/ 0 h 45"/>
                  <a:gd name="T2" fmla="*/ 45 w 45"/>
                  <a:gd name="T3" fmla="*/ 23 h 45"/>
                  <a:gd name="T4" fmla="*/ 23 w 45"/>
                  <a:gd name="T5" fmla="*/ 45 h 45"/>
                  <a:gd name="T6" fmla="*/ 0 w 45"/>
                  <a:gd name="T7" fmla="*/ 23 h 45"/>
                  <a:gd name="T8" fmla="*/ 2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3"/>
                    </a:lnTo>
                    <a:lnTo>
                      <a:pt x="23" y="45"/>
                    </a:lnTo>
                    <a:lnTo>
                      <a:pt x="0" y="23"/>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3" name="Freeform 401"/>
              <p:cNvSpPr>
                <a:spLocks/>
              </p:cNvSpPr>
              <p:nvPr/>
            </p:nvSpPr>
            <p:spPr bwMode="auto">
              <a:xfrm>
                <a:off x="3124" y="2144"/>
                <a:ext cx="44" cy="45"/>
              </a:xfrm>
              <a:custGeom>
                <a:avLst/>
                <a:gdLst>
                  <a:gd name="T0" fmla="*/ 22 w 44"/>
                  <a:gd name="T1" fmla="*/ 0 h 45"/>
                  <a:gd name="T2" fmla="*/ 44 w 44"/>
                  <a:gd name="T3" fmla="*/ 23 h 45"/>
                  <a:gd name="T4" fmla="*/ 22 w 44"/>
                  <a:gd name="T5" fmla="*/ 45 h 45"/>
                  <a:gd name="T6" fmla="*/ 0 w 44"/>
                  <a:gd name="T7" fmla="*/ 23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4" name="Freeform 402"/>
              <p:cNvSpPr>
                <a:spLocks/>
              </p:cNvSpPr>
              <p:nvPr/>
            </p:nvSpPr>
            <p:spPr bwMode="auto">
              <a:xfrm>
                <a:off x="3138" y="2100"/>
                <a:ext cx="45" cy="44"/>
              </a:xfrm>
              <a:custGeom>
                <a:avLst/>
                <a:gdLst>
                  <a:gd name="T0" fmla="*/ 23 w 45"/>
                  <a:gd name="T1" fmla="*/ 0 h 44"/>
                  <a:gd name="T2" fmla="*/ 45 w 45"/>
                  <a:gd name="T3" fmla="*/ 22 h 44"/>
                  <a:gd name="T4" fmla="*/ 23 w 45"/>
                  <a:gd name="T5" fmla="*/ 44 h 44"/>
                  <a:gd name="T6" fmla="*/ 0 w 45"/>
                  <a:gd name="T7" fmla="*/ 22 h 44"/>
                  <a:gd name="T8" fmla="*/ 23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23" y="0"/>
                    </a:moveTo>
                    <a:lnTo>
                      <a:pt x="45" y="22"/>
                    </a:lnTo>
                    <a:lnTo>
                      <a:pt x="23" y="44"/>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5" name="Freeform 403"/>
              <p:cNvSpPr>
                <a:spLocks/>
              </p:cNvSpPr>
              <p:nvPr/>
            </p:nvSpPr>
            <p:spPr bwMode="auto">
              <a:xfrm>
                <a:off x="3161" y="2271"/>
                <a:ext cx="44" cy="45"/>
              </a:xfrm>
              <a:custGeom>
                <a:avLst/>
                <a:gdLst>
                  <a:gd name="T0" fmla="*/ 22 w 44"/>
                  <a:gd name="T1" fmla="*/ 0 h 45"/>
                  <a:gd name="T2" fmla="*/ 44 w 44"/>
                  <a:gd name="T3" fmla="*/ 22 h 45"/>
                  <a:gd name="T4" fmla="*/ 22 w 44"/>
                  <a:gd name="T5" fmla="*/ 45 h 45"/>
                  <a:gd name="T6" fmla="*/ 0 w 44"/>
                  <a:gd name="T7" fmla="*/ 22 h 45"/>
                  <a:gd name="T8" fmla="*/ 22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2"/>
                    </a:lnTo>
                    <a:lnTo>
                      <a:pt x="22" y="45"/>
                    </a:lnTo>
                    <a:lnTo>
                      <a:pt x="0" y="22"/>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611" name="Freeform 433"/>
            <p:cNvSpPr>
              <a:spLocks/>
            </p:cNvSpPr>
            <p:nvPr/>
          </p:nvSpPr>
          <p:spPr bwMode="auto">
            <a:xfrm>
              <a:off x="5902325" y="3605213"/>
              <a:ext cx="71438" cy="71437"/>
            </a:xfrm>
            <a:custGeom>
              <a:avLst/>
              <a:gdLst>
                <a:gd name="T0" fmla="*/ 36513 w 45"/>
                <a:gd name="T1" fmla="*/ 0 h 45"/>
                <a:gd name="T2" fmla="*/ 71438 w 45"/>
                <a:gd name="T3" fmla="*/ 34925 h 45"/>
                <a:gd name="T4" fmla="*/ 36513 w 45"/>
                <a:gd name="T5" fmla="*/ 71437 h 45"/>
                <a:gd name="T6" fmla="*/ 0 w 45"/>
                <a:gd name="T7" fmla="*/ 34925 h 45"/>
                <a:gd name="T8" fmla="*/ 36513 w 45"/>
                <a:gd name="T9" fmla="*/ 0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23" y="0"/>
                  </a:moveTo>
                  <a:lnTo>
                    <a:pt x="45" y="22"/>
                  </a:lnTo>
                  <a:lnTo>
                    <a:pt x="23" y="45"/>
                  </a:lnTo>
                  <a:lnTo>
                    <a:pt x="0" y="22"/>
                  </a:lnTo>
                  <a:lnTo>
                    <a:pt x="23"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2" name="Freeform 436"/>
            <p:cNvSpPr>
              <a:spLocks/>
            </p:cNvSpPr>
            <p:nvPr/>
          </p:nvSpPr>
          <p:spPr bwMode="auto">
            <a:xfrm>
              <a:off x="5997575" y="3533775"/>
              <a:ext cx="69850" cy="71438"/>
            </a:xfrm>
            <a:custGeom>
              <a:avLst/>
              <a:gdLst>
                <a:gd name="T0" fmla="*/ 34925 w 44"/>
                <a:gd name="T1" fmla="*/ 0 h 45"/>
                <a:gd name="T2" fmla="*/ 69850 w 44"/>
                <a:gd name="T3" fmla="*/ 36513 h 45"/>
                <a:gd name="T4" fmla="*/ 34925 w 44"/>
                <a:gd name="T5" fmla="*/ 71438 h 45"/>
                <a:gd name="T6" fmla="*/ 0 w 44"/>
                <a:gd name="T7" fmla="*/ 36513 h 45"/>
                <a:gd name="T8" fmla="*/ 34925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22" y="0"/>
                  </a:moveTo>
                  <a:lnTo>
                    <a:pt x="44" y="23"/>
                  </a:lnTo>
                  <a:lnTo>
                    <a:pt x="22" y="45"/>
                  </a:lnTo>
                  <a:lnTo>
                    <a:pt x="0" y="23"/>
                  </a:lnTo>
                  <a:lnTo>
                    <a:pt x="22" y="0"/>
                  </a:lnTo>
                  <a:close/>
                </a:path>
              </a:pathLst>
            </a:custGeom>
            <a:solidFill>
              <a:srgbClr val="000080"/>
            </a:solidFill>
            <a:ln w="11113">
              <a:solidFill>
                <a:srgbClr val="00008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3" name="Rectangle 490"/>
            <p:cNvSpPr>
              <a:spLocks noChangeArrowheads="1"/>
            </p:cNvSpPr>
            <p:nvPr/>
          </p:nvSpPr>
          <p:spPr bwMode="auto">
            <a:xfrm>
              <a:off x="2318754" y="1595438"/>
              <a:ext cx="460174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smtClean="0">
                  <a:ln>
                    <a:noFill/>
                  </a:ln>
                  <a:solidFill>
                    <a:srgbClr val="000000"/>
                  </a:solidFill>
                  <a:effectLst/>
                  <a:uLnTx/>
                  <a:uFillTx/>
                  <a:latin typeface="Arial" pitchFamily="34" charset="0"/>
                </a:rPr>
                <a:t>Center Pivot Distribution - KI01; June 9, 1999</a:t>
              </a:r>
              <a:endParaRPr kumimoji="0" lang="en-US" sz="1600" b="1" i="0" u="none" strike="noStrike" kern="0" cap="none" spc="0" normalizeH="0" baseline="0" noProof="0" smtClean="0">
                <a:ln>
                  <a:noFill/>
                </a:ln>
                <a:solidFill>
                  <a:sysClr val="windowText" lastClr="000000"/>
                </a:solidFill>
                <a:effectLst/>
                <a:uLnTx/>
                <a:uFillTx/>
              </a:endParaRPr>
            </a:p>
          </p:txBody>
        </p:sp>
        <p:sp>
          <p:nvSpPr>
            <p:cNvPr id="614" name="Rectangle 491"/>
            <p:cNvSpPr>
              <a:spLocks noChangeArrowheads="1"/>
            </p:cNvSpPr>
            <p:nvPr/>
          </p:nvSpPr>
          <p:spPr bwMode="auto">
            <a:xfrm>
              <a:off x="1052513" y="4479925"/>
              <a:ext cx="31306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0.00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15" name="Rectangle 492"/>
            <p:cNvSpPr>
              <a:spLocks noChangeArrowheads="1"/>
            </p:cNvSpPr>
            <p:nvPr/>
          </p:nvSpPr>
          <p:spPr bwMode="auto">
            <a:xfrm>
              <a:off x="1052513" y="4184650"/>
              <a:ext cx="31306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0.10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16" name="Rectangle 493"/>
            <p:cNvSpPr>
              <a:spLocks noChangeArrowheads="1"/>
            </p:cNvSpPr>
            <p:nvPr/>
          </p:nvSpPr>
          <p:spPr bwMode="auto">
            <a:xfrm>
              <a:off x="1052513" y="3876675"/>
              <a:ext cx="31306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0.20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17" name="Rectangle 494"/>
            <p:cNvSpPr>
              <a:spLocks noChangeArrowheads="1"/>
            </p:cNvSpPr>
            <p:nvPr/>
          </p:nvSpPr>
          <p:spPr bwMode="auto">
            <a:xfrm>
              <a:off x="1052513" y="3581400"/>
              <a:ext cx="31306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0.30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18" name="Rectangle 495"/>
            <p:cNvSpPr>
              <a:spLocks noChangeArrowheads="1"/>
            </p:cNvSpPr>
            <p:nvPr/>
          </p:nvSpPr>
          <p:spPr bwMode="auto">
            <a:xfrm>
              <a:off x="1052513" y="3286125"/>
              <a:ext cx="31306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0.40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19" name="Rectangle 496"/>
            <p:cNvSpPr>
              <a:spLocks noChangeArrowheads="1"/>
            </p:cNvSpPr>
            <p:nvPr/>
          </p:nvSpPr>
          <p:spPr bwMode="auto">
            <a:xfrm>
              <a:off x="1052513" y="2978150"/>
              <a:ext cx="31306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0.50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20" name="Rectangle 497"/>
            <p:cNvSpPr>
              <a:spLocks noChangeArrowheads="1"/>
            </p:cNvSpPr>
            <p:nvPr/>
          </p:nvSpPr>
          <p:spPr bwMode="auto">
            <a:xfrm>
              <a:off x="1052513" y="2682875"/>
              <a:ext cx="31306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0.60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21" name="Rectangle 498"/>
            <p:cNvSpPr>
              <a:spLocks noChangeArrowheads="1"/>
            </p:cNvSpPr>
            <p:nvPr/>
          </p:nvSpPr>
          <p:spPr bwMode="auto">
            <a:xfrm>
              <a:off x="1052513" y="2376488"/>
              <a:ext cx="31306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0.70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22" name="Rectangle 499"/>
            <p:cNvSpPr>
              <a:spLocks noChangeArrowheads="1"/>
            </p:cNvSpPr>
            <p:nvPr/>
          </p:nvSpPr>
          <p:spPr bwMode="auto">
            <a:xfrm>
              <a:off x="1052513" y="2081213"/>
              <a:ext cx="31306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0.80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23" name="Rectangle 501"/>
            <p:cNvSpPr>
              <a:spLocks noChangeArrowheads="1"/>
            </p:cNvSpPr>
            <p:nvPr/>
          </p:nvSpPr>
          <p:spPr bwMode="auto">
            <a:xfrm>
              <a:off x="2090738" y="4703763"/>
              <a:ext cx="26762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600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24" name="Rectangle 502"/>
            <p:cNvSpPr>
              <a:spLocks noChangeArrowheads="1"/>
            </p:cNvSpPr>
            <p:nvPr/>
          </p:nvSpPr>
          <p:spPr bwMode="auto">
            <a:xfrm>
              <a:off x="2835275" y="4703763"/>
              <a:ext cx="26762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700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25" name="Rectangle 503"/>
            <p:cNvSpPr>
              <a:spLocks noChangeArrowheads="1"/>
            </p:cNvSpPr>
            <p:nvPr/>
          </p:nvSpPr>
          <p:spPr bwMode="auto">
            <a:xfrm>
              <a:off x="3578225" y="4703763"/>
              <a:ext cx="26762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800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26" name="Rectangle 504"/>
            <p:cNvSpPr>
              <a:spLocks noChangeArrowheads="1"/>
            </p:cNvSpPr>
            <p:nvPr/>
          </p:nvSpPr>
          <p:spPr bwMode="auto">
            <a:xfrm>
              <a:off x="4321175" y="4703763"/>
              <a:ext cx="26762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900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27" name="Rectangle 505"/>
            <p:cNvSpPr>
              <a:spLocks noChangeArrowheads="1"/>
            </p:cNvSpPr>
            <p:nvPr/>
          </p:nvSpPr>
          <p:spPr bwMode="auto">
            <a:xfrm>
              <a:off x="5018088" y="4703763"/>
              <a:ext cx="356829"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1000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28" name="Rectangle 506"/>
            <p:cNvSpPr>
              <a:spLocks noChangeArrowheads="1"/>
            </p:cNvSpPr>
            <p:nvPr/>
          </p:nvSpPr>
          <p:spPr bwMode="auto">
            <a:xfrm>
              <a:off x="5761038" y="4703763"/>
              <a:ext cx="356829"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1100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29" name="Rectangle 507"/>
            <p:cNvSpPr>
              <a:spLocks noChangeArrowheads="1"/>
            </p:cNvSpPr>
            <p:nvPr/>
          </p:nvSpPr>
          <p:spPr bwMode="auto">
            <a:xfrm>
              <a:off x="6503988" y="4703763"/>
              <a:ext cx="356829"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1200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30" name="Rectangle 508"/>
            <p:cNvSpPr>
              <a:spLocks noChangeArrowheads="1"/>
            </p:cNvSpPr>
            <p:nvPr/>
          </p:nvSpPr>
          <p:spPr bwMode="auto">
            <a:xfrm>
              <a:off x="7248525" y="4703763"/>
              <a:ext cx="356829"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1300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31" name="Rectangle 509"/>
            <p:cNvSpPr>
              <a:spLocks noChangeArrowheads="1"/>
            </p:cNvSpPr>
            <p:nvPr/>
          </p:nvSpPr>
          <p:spPr bwMode="auto">
            <a:xfrm>
              <a:off x="7991475" y="4703763"/>
              <a:ext cx="356829"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1400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32" name="Rectangle 510"/>
            <p:cNvSpPr>
              <a:spLocks noChangeArrowheads="1"/>
            </p:cNvSpPr>
            <p:nvPr/>
          </p:nvSpPr>
          <p:spPr bwMode="auto">
            <a:xfrm>
              <a:off x="4440238" y="4976813"/>
              <a:ext cx="799498"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a:noFill/>
                  </a:ln>
                  <a:solidFill>
                    <a:srgbClr val="000000"/>
                  </a:solidFill>
                  <a:effectLst/>
                  <a:uLnTx/>
                  <a:uFillTx/>
                  <a:latin typeface="Arial" pitchFamily="34" charset="0"/>
                </a:rPr>
                <a:t>Radius (ft)</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33" name="Rectangle 511"/>
            <p:cNvSpPr>
              <a:spLocks noChangeArrowheads="1"/>
            </p:cNvSpPr>
            <p:nvPr/>
          </p:nvSpPr>
          <p:spPr bwMode="auto">
            <a:xfrm rot="16200000">
              <a:off x="522567" y="3210606"/>
              <a:ext cx="763029" cy="193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a:noFill/>
                  </a:ln>
                  <a:solidFill>
                    <a:srgbClr val="000000"/>
                  </a:solidFill>
                  <a:effectLst/>
                  <a:uLnTx/>
                  <a:uFillTx/>
                  <a:latin typeface="Arial" pitchFamily="34" charset="0"/>
                </a:rPr>
                <a:t>Depth (in.)</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34" name="Rectangle 514"/>
            <p:cNvSpPr>
              <a:spLocks noChangeArrowheads="1"/>
            </p:cNvSpPr>
            <p:nvPr/>
          </p:nvSpPr>
          <p:spPr bwMode="auto">
            <a:xfrm>
              <a:off x="6716713" y="2246313"/>
              <a:ext cx="73890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Arial" pitchFamily="34" charset="0"/>
                </a:rPr>
                <a:t>CU = 90%</a:t>
              </a:r>
              <a:endParaRPr kumimoji="0" lang="en-US" sz="2400" b="0" i="0" u="none" strike="noStrike" kern="0" cap="none" spc="0" normalizeH="0" baseline="0" noProof="0" smtClean="0">
                <a:ln>
                  <a:noFill/>
                </a:ln>
                <a:solidFill>
                  <a:sysClr val="windowText" lastClr="000000"/>
                </a:solidFill>
                <a:effectLst/>
                <a:uLnTx/>
                <a:uFillTx/>
              </a:endParaRPr>
            </a:p>
          </p:txBody>
        </p:sp>
        <p:sp>
          <p:nvSpPr>
            <p:cNvPr id="635" name="Text Box 515"/>
            <p:cNvSpPr txBox="1">
              <a:spLocks noChangeArrowheads="1"/>
            </p:cNvSpPr>
            <p:nvPr/>
          </p:nvSpPr>
          <p:spPr bwMode="auto">
            <a:xfrm>
              <a:off x="593725" y="650875"/>
              <a:ext cx="640641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0000"/>
                  </a:solidFill>
                  <a:effectLst/>
                  <a:uLnTx/>
                  <a:uFillTx/>
                  <a:latin typeface="Times New Roman" pitchFamily="18" charset="0"/>
                </a:rPr>
                <a:t>Center Pivot Distribution Uniformity – KI01</a:t>
              </a:r>
              <a:r>
                <a:rPr kumimoji="0" lang="en-US" sz="1400" b="1" i="0" u="none" strike="noStrike" kern="0" cap="none" spc="0" normalizeH="0" baseline="0" noProof="0" dirty="0" smtClean="0">
                  <a:ln>
                    <a:noFill/>
                  </a:ln>
                  <a:solidFill>
                    <a:srgbClr val="000000"/>
                  </a:solidFill>
                  <a:effectLst/>
                  <a:uLnTx/>
                  <a:uFillTx/>
                  <a:latin typeface="Times New Roman" pitchFamily="18" charset="0"/>
                </a:rPr>
                <a:t>.</a:t>
              </a:r>
            </a:p>
          </p:txBody>
        </p:sp>
      </p:grpSp>
    </p:spTree>
    <p:extLst>
      <p:ext uri="{BB962C8B-B14F-4D97-AF65-F5344CB8AC3E}">
        <p14:creationId xmlns:p14="http://schemas.microsoft.com/office/powerpoint/2010/main" xmlns="" val="12139823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to start irrigating?</a:t>
            </a:r>
          </a:p>
          <a:p>
            <a:r>
              <a:rPr lang="en-US" dirty="0" smtClean="0"/>
              <a:t>How much to apply?</a:t>
            </a:r>
          </a:p>
          <a:p>
            <a:r>
              <a:rPr lang="en-US" dirty="0" smtClean="0"/>
              <a:t>When to stop irrigating?</a:t>
            </a:r>
          </a:p>
          <a:p>
            <a:r>
              <a:rPr lang="en-US" dirty="0" smtClean="0"/>
              <a:t>How fast to run the pivot?</a:t>
            </a:r>
          </a:p>
          <a:p>
            <a:r>
              <a:rPr lang="en-US" dirty="0" smtClean="0"/>
              <a:t>How uniform does the pivot apply water?</a:t>
            </a:r>
          </a:p>
          <a:p>
            <a:r>
              <a:rPr lang="en-US" dirty="0" smtClean="0"/>
              <a:t>How much water does &amp; is the soil holding/</a:t>
            </a:r>
          </a:p>
          <a:p>
            <a:r>
              <a:rPr lang="en-US" dirty="0" smtClean="0"/>
              <a:t>How much water did the crop use today/last week?</a:t>
            </a:r>
          </a:p>
        </p:txBody>
      </p:sp>
      <p:sp>
        <p:nvSpPr>
          <p:cNvPr id="3" name="Title 2"/>
          <p:cNvSpPr>
            <a:spLocks noGrp="1"/>
          </p:cNvSpPr>
          <p:nvPr>
            <p:ph type="title"/>
          </p:nvPr>
        </p:nvSpPr>
        <p:spPr/>
        <p:txBody>
          <a:bodyPr>
            <a:normAutofit fontScale="90000"/>
          </a:bodyPr>
          <a:lstStyle/>
          <a:p>
            <a:r>
              <a:rPr lang="en-US" dirty="0" smtClean="0"/>
              <a:t>Irrigation Scheduling –</a:t>
            </a:r>
            <a:br>
              <a:rPr lang="en-US" dirty="0" smtClean="0"/>
            </a:br>
            <a:r>
              <a:rPr lang="en-US" dirty="0" smtClean="0"/>
              <a:t>Daily Decisions</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Allow soil water level to dry to 40-50% available water capacity before irrigating (50-60% soil water depletion)</a:t>
            </a:r>
          </a:p>
          <a:p>
            <a:pPr lvl="1"/>
            <a:r>
              <a:rPr lang="en-US" dirty="0" smtClean="0"/>
              <a:t>Assumes good soil water at emergence</a:t>
            </a:r>
          </a:p>
          <a:p>
            <a:r>
              <a:rPr lang="en-US" dirty="0" smtClean="0"/>
              <a:t>If you need to irrigate in vegetative growth period, apply only 50-75% of the deficit so as to leave room for unexpected rainfall to minimize leaching potential of nitrates in the soil</a:t>
            </a:r>
            <a:endParaRPr lang="en-US" dirty="0"/>
          </a:p>
        </p:txBody>
      </p:sp>
      <p:sp>
        <p:nvSpPr>
          <p:cNvPr id="3" name="Title 2"/>
          <p:cNvSpPr>
            <a:spLocks noGrp="1"/>
          </p:cNvSpPr>
          <p:nvPr>
            <p:ph type="title"/>
          </p:nvPr>
        </p:nvSpPr>
        <p:spPr/>
        <p:txBody>
          <a:bodyPr>
            <a:normAutofit fontScale="90000"/>
          </a:bodyPr>
          <a:lstStyle/>
          <a:p>
            <a:r>
              <a:rPr lang="en-US" dirty="0" smtClean="0"/>
              <a:t>Water Management During Early Greenup</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Maintain a little wetter than in vegetative stage (20-40% soil water depletion) so ET demands are more easily met</a:t>
            </a:r>
          </a:p>
          <a:p>
            <a:r>
              <a:rPr lang="en-US" dirty="0" smtClean="0"/>
              <a:t>Growth period is most sensitive to water stress</a:t>
            </a:r>
          </a:p>
          <a:p>
            <a:r>
              <a:rPr lang="en-US" dirty="0" smtClean="0"/>
              <a:t>Avoid light irrigation events – refill soil</a:t>
            </a:r>
            <a:endParaRPr lang="en-US" dirty="0"/>
          </a:p>
        </p:txBody>
      </p:sp>
      <p:sp>
        <p:nvSpPr>
          <p:cNvPr id="3" name="Title 2"/>
          <p:cNvSpPr>
            <a:spLocks noGrp="1"/>
          </p:cNvSpPr>
          <p:nvPr>
            <p:ph type="title"/>
          </p:nvPr>
        </p:nvSpPr>
        <p:spPr/>
        <p:txBody>
          <a:bodyPr>
            <a:normAutofit fontScale="90000"/>
          </a:bodyPr>
          <a:lstStyle/>
          <a:p>
            <a:r>
              <a:rPr lang="en-US" dirty="0" smtClean="0"/>
              <a:t>Water Management During Flowering and Fruit Development</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 xmlns:p14="http://schemas.microsoft.com/office/powerpoint/2010/main" val="475555958"/>
              </p:ext>
            </p:extLst>
          </p:nvPr>
        </p:nvGraphicFramePr>
        <p:xfrm>
          <a:off x="290286" y="0"/>
          <a:ext cx="8490857" cy="6859120"/>
        </p:xfrm>
        <a:graphic>
          <a:graphicData uri="http://schemas.openxmlformats.org/drawingml/2006/table">
            <a:tbl>
              <a:tblPr/>
              <a:tblGrid>
                <a:gridCol w="1655717"/>
                <a:gridCol w="1669869"/>
                <a:gridCol w="1797231"/>
                <a:gridCol w="1853837"/>
                <a:gridCol w="1514203"/>
              </a:tblGrid>
              <a:tr h="404649">
                <a:tc gridSpan="5">
                  <a:txBody>
                    <a:bodyPr/>
                    <a:lstStyle/>
                    <a:p>
                      <a:pPr algn="ctr" fontAlgn="b"/>
                      <a:r>
                        <a:rPr lang="en-US" sz="1800" b="1" i="0" u="none" strike="noStrike" dirty="0">
                          <a:solidFill>
                            <a:srgbClr val="000000"/>
                          </a:solidFill>
                          <a:effectLst/>
                          <a:latin typeface="Arial Black" pitchFamily="34" charset="0"/>
                        </a:rPr>
                        <a:t>Table 7   Guidelines for soil moisture depletion allowances for irrigation management.</a:t>
                      </a:r>
                    </a:p>
                  </a:txBody>
                  <a:tcPr marL="9071" marR="9071"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4649">
                <a:tc>
                  <a:txBody>
                    <a:bodyPr/>
                    <a:lstStyle/>
                    <a:p>
                      <a:pPr algn="l" fontAlgn="b"/>
                      <a:endParaRPr lang="en-US" sz="1100" b="0" i="0" u="none" strike="noStrike">
                        <a:solidFill>
                          <a:srgbClr val="000000"/>
                        </a:solidFill>
                        <a:effectLst/>
                        <a:latin typeface="Calibri"/>
                      </a:endParaRPr>
                    </a:p>
                  </a:txBody>
                  <a:tcPr marL="9071" marR="9071"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9071" marR="9071"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a:endParaRPr>
                    </a:p>
                  </a:txBody>
                  <a:tcPr marL="9071" marR="9071"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071" marR="9071"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071" marR="9071" marT="9525" marB="0" anchor="b">
                    <a:lnL>
                      <a:noFill/>
                    </a:lnL>
                    <a:lnR>
                      <a:noFill/>
                    </a:lnR>
                    <a:lnT>
                      <a:noFill/>
                    </a:lnT>
                    <a:lnB w="12700" cap="flat" cmpd="sng" algn="ctr">
                      <a:solidFill>
                        <a:srgbClr val="000000"/>
                      </a:solidFill>
                      <a:prstDash val="solid"/>
                      <a:round/>
                      <a:headEnd type="none" w="med" len="med"/>
                      <a:tailEnd type="none" w="med" len="med"/>
                    </a:lnB>
                  </a:tcPr>
                </a:tc>
              </a:tr>
              <a:tr h="500993">
                <a:tc>
                  <a:txBody>
                    <a:bodyPr/>
                    <a:lstStyle/>
                    <a:p>
                      <a:pPr algn="ctr" fontAlgn="b"/>
                      <a:r>
                        <a:rPr lang="en-US" sz="2000" b="1" i="0" u="none" strike="noStrike" dirty="0">
                          <a:solidFill>
                            <a:srgbClr val="000000"/>
                          </a:solidFill>
                          <a:effectLst/>
                          <a:latin typeface="Calibri"/>
                        </a:rPr>
                        <a:t>Crop</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Seedling</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Vegetative</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Critical Period</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Maturing</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770759">
                <a:tc>
                  <a:txBody>
                    <a:bodyPr/>
                    <a:lstStyle/>
                    <a:p>
                      <a:pPr algn="ctr" fontAlgn="b"/>
                      <a:r>
                        <a:rPr lang="en-US" sz="2400" b="1" i="0" u="none" strike="noStrike">
                          <a:solidFill>
                            <a:srgbClr val="000000"/>
                          </a:solidFill>
                          <a:effectLst/>
                          <a:latin typeface="Calibri"/>
                        </a:rPr>
                        <a:t>Corn</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smtClean="0">
                          <a:solidFill>
                            <a:srgbClr val="000000"/>
                          </a:solidFill>
                          <a:effectLst/>
                          <a:latin typeface="Calibri"/>
                        </a:rPr>
                        <a:t>50%</a:t>
                      </a:r>
                      <a:r>
                        <a:rPr lang="en-US" sz="2400" b="1" i="0" u="none" strike="noStrike" baseline="0" dirty="0" smtClean="0">
                          <a:solidFill>
                            <a:srgbClr val="000000"/>
                          </a:solidFill>
                          <a:effectLst/>
                          <a:latin typeface="Calibri"/>
                        </a:rPr>
                        <a:t> to </a:t>
                      </a:r>
                      <a:r>
                        <a:rPr lang="en-US" sz="2400" b="1" i="0" u="none" strike="noStrike" dirty="0" smtClean="0">
                          <a:solidFill>
                            <a:srgbClr val="000000"/>
                          </a:solidFill>
                          <a:effectLst/>
                          <a:latin typeface="Calibri"/>
                        </a:rPr>
                        <a:t>70</a:t>
                      </a:r>
                      <a:r>
                        <a:rPr lang="en-US" sz="2400" b="1" i="0" u="none" strike="noStrike" dirty="0">
                          <a:solidFill>
                            <a:srgbClr val="000000"/>
                          </a:solidFill>
                          <a:effectLst/>
                          <a:latin typeface="Calibri"/>
                        </a:rPr>
                        <a:t>%</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30% to 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759">
                <a:tc>
                  <a:txBody>
                    <a:bodyPr/>
                    <a:lstStyle/>
                    <a:p>
                      <a:pPr algn="ctr" fontAlgn="b"/>
                      <a:r>
                        <a:rPr lang="en-US" sz="2400" b="1" i="0" u="none" strike="noStrike">
                          <a:solidFill>
                            <a:srgbClr val="000000"/>
                          </a:solidFill>
                          <a:effectLst/>
                          <a:latin typeface="Calibri"/>
                        </a:rPr>
                        <a:t>Soybeans</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40% to 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759">
                <a:tc>
                  <a:txBody>
                    <a:bodyPr/>
                    <a:lstStyle/>
                    <a:p>
                      <a:pPr algn="ctr" fontAlgn="b"/>
                      <a:r>
                        <a:rPr lang="en-US" sz="2400" b="1" i="0" u="none" strike="noStrike" dirty="0">
                          <a:solidFill>
                            <a:srgbClr val="000000"/>
                          </a:solidFill>
                          <a:effectLst/>
                          <a:latin typeface="Calibri"/>
                        </a:rPr>
                        <a:t>Potatoes</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40% to 60%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20% to 40%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759">
                <a:tc>
                  <a:txBody>
                    <a:bodyPr/>
                    <a:lstStyle/>
                    <a:p>
                      <a:pPr algn="ctr" fontAlgn="b"/>
                      <a:r>
                        <a:rPr lang="en-US" sz="2400" b="1" i="0" u="none" strike="noStrike" dirty="0">
                          <a:solidFill>
                            <a:srgbClr val="000000"/>
                          </a:solidFill>
                          <a:effectLst/>
                          <a:latin typeface="Calibri"/>
                        </a:rPr>
                        <a:t>Small Grain</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40% to 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759">
                <a:tc>
                  <a:txBody>
                    <a:bodyPr/>
                    <a:lstStyle/>
                    <a:p>
                      <a:pPr algn="ctr" fontAlgn="b"/>
                      <a:r>
                        <a:rPr lang="en-US" sz="2400" b="1" i="0" u="none" strike="noStrike">
                          <a:solidFill>
                            <a:srgbClr val="000000"/>
                          </a:solidFill>
                          <a:effectLst/>
                          <a:latin typeface="Calibri"/>
                        </a:rPr>
                        <a:t>Field Beans</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50%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30% to 50%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759">
                <a:tc>
                  <a:txBody>
                    <a:bodyPr/>
                    <a:lstStyle/>
                    <a:p>
                      <a:pPr algn="ctr" fontAlgn="b"/>
                      <a:r>
                        <a:rPr lang="en-US" sz="2400" b="1" i="0" u="none" strike="noStrike">
                          <a:solidFill>
                            <a:srgbClr val="000000"/>
                          </a:solidFill>
                          <a:effectLst/>
                          <a:latin typeface="Calibri"/>
                        </a:rPr>
                        <a:t>Sorghum</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50% to 60%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40% to 60%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 to 70%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759">
                <a:tc>
                  <a:txBody>
                    <a:bodyPr/>
                    <a:lstStyle/>
                    <a:p>
                      <a:pPr algn="ctr" fontAlgn="b"/>
                      <a:r>
                        <a:rPr lang="en-US" sz="2400" b="1" i="0" u="none" strike="noStrike" dirty="0">
                          <a:solidFill>
                            <a:srgbClr val="000000"/>
                          </a:solidFill>
                          <a:effectLst/>
                          <a:latin typeface="Calibri"/>
                        </a:rPr>
                        <a:t>Alfalfa</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30% to 40%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40% to 60%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Calibri"/>
                        </a:rPr>
                        <a:t> </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a:rPr>
                        <a:t>60%</a:t>
                      </a:r>
                    </a:p>
                  </a:txBody>
                  <a:tcPr marL="9071" marR="9071"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15417238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itical Growth Stages.jpg"/>
          <p:cNvPicPr>
            <a:picLocks noChangeAspect="1"/>
          </p:cNvPicPr>
          <p:nvPr/>
        </p:nvPicPr>
        <p:blipFill>
          <a:blip r:embed="rId2" cstate="print"/>
          <a:stretch>
            <a:fillRect/>
          </a:stretch>
        </p:blipFill>
        <p:spPr>
          <a:xfrm>
            <a:off x="1920615" y="0"/>
            <a:ext cx="530277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6705600" cy="1490472"/>
          </a:xfrm>
        </p:spPr>
        <p:txBody>
          <a:bodyPr>
            <a:normAutofit/>
          </a:bodyPr>
          <a:lstStyle/>
          <a:p>
            <a:r>
              <a:rPr lang="en-US" dirty="0" smtClean="0"/>
              <a:t>Web Soil Survey</a:t>
            </a:r>
          </a:p>
          <a:p>
            <a:pPr lvl="1"/>
            <a:r>
              <a:rPr lang="en-US" dirty="0" smtClean="0">
                <a:hlinkClick r:id="rId2"/>
              </a:rPr>
              <a:t>http://websoilsurvey.nrcs.usda.gov/app/WebSoilSurvey.aspx</a:t>
            </a:r>
            <a:endParaRPr lang="en-US" dirty="0" smtClean="0"/>
          </a:p>
          <a:p>
            <a:pPr lvl="1"/>
            <a:endParaRPr lang="en-US" dirty="0"/>
          </a:p>
        </p:txBody>
      </p:sp>
      <p:sp>
        <p:nvSpPr>
          <p:cNvPr id="3" name="Title 2"/>
          <p:cNvSpPr>
            <a:spLocks noGrp="1"/>
          </p:cNvSpPr>
          <p:nvPr>
            <p:ph type="title"/>
          </p:nvPr>
        </p:nvSpPr>
        <p:spPr/>
        <p:txBody>
          <a:bodyPr/>
          <a:lstStyle/>
          <a:p>
            <a:r>
              <a:rPr lang="en-US" dirty="0" smtClean="0"/>
              <a:t>Soils</a:t>
            </a:r>
            <a:endParaRPr lang="en-US" dirty="0"/>
          </a:p>
        </p:txBody>
      </p:sp>
      <p:pic>
        <p:nvPicPr>
          <p:cNvPr id="7" name="Picture 6" descr="WSSMasthead4.png"/>
          <p:cNvPicPr>
            <a:picLocks noChangeAspect="1"/>
          </p:cNvPicPr>
          <p:nvPr/>
        </p:nvPicPr>
        <p:blipFill>
          <a:blip r:embed="rId3" cstate="print"/>
          <a:stretch>
            <a:fillRect/>
          </a:stretch>
        </p:blipFill>
        <p:spPr>
          <a:xfrm>
            <a:off x="923925" y="3295650"/>
            <a:ext cx="7296150" cy="112395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p Growth_Week After Emergence.jpg"/>
          <p:cNvPicPr>
            <a:picLocks noChangeAspect="1"/>
          </p:cNvPicPr>
          <p:nvPr/>
        </p:nvPicPr>
        <p:blipFill>
          <a:blip r:embed="rId2" cstate="print"/>
          <a:stretch>
            <a:fillRect/>
          </a:stretch>
        </p:blipFill>
        <p:spPr>
          <a:xfrm>
            <a:off x="1920615" y="0"/>
            <a:ext cx="530277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1026"/>
          <p:cNvSpPr>
            <a:spLocks noGrp="1" noChangeArrowheads="1"/>
          </p:cNvSpPr>
          <p:nvPr>
            <p:ph type="title"/>
          </p:nvPr>
        </p:nvSpPr>
        <p:spPr>
          <a:xfrm>
            <a:off x="508000" y="381000"/>
            <a:ext cx="7765143" cy="1447800"/>
          </a:xfrm>
          <a:prstGeom prst="rect">
            <a:avLst/>
          </a:prstGeom>
          <a:solidFill>
            <a:srgbClr val="00CCFF"/>
          </a:solidFill>
          <a:ln w="28575">
            <a:solidFill>
              <a:srgbClr val="000000"/>
            </a:solidFill>
            <a:miter lim="800000"/>
            <a:headEnd/>
            <a:tailEnd/>
          </a:ln>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ysClr val="windowText" lastClr="000000"/>
                </a:solidFill>
                <a:effectLst/>
                <a:uLnTx/>
                <a:uFillTx/>
              </a:rPr>
              <a:t>Corn Water Use to Maturity</a:t>
            </a:r>
            <a:br>
              <a:rPr kumimoji="0" lang="en-US" b="0" i="0" u="none" strike="noStrike" kern="0" cap="none" spc="0" normalizeH="0" baseline="0" noProof="0" dirty="0" smtClean="0">
                <a:ln>
                  <a:noFill/>
                </a:ln>
                <a:solidFill>
                  <a:sysClr val="windowText" lastClr="000000"/>
                </a:solidFill>
                <a:effectLst/>
                <a:uLnTx/>
                <a:uFillTx/>
              </a:rPr>
            </a:br>
            <a:r>
              <a:rPr kumimoji="0" lang="en-US" b="0" i="0" u="none" strike="noStrike" kern="0" cap="none" spc="0" normalizeH="0" baseline="0" noProof="0" dirty="0" smtClean="0">
                <a:ln>
                  <a:noFill/>
                </a:ln>
                <a:solidFill>
                  <a:sysClr val="windowText" lastClr="000000"/>
                </a:solidFill>
                <a:effectLst/>
                <a:uLnTx/>
                <a:uFillTx/>
              </a:rPr>
              <a:t>Projections</a:t>
            </a:r>
          </a:p>
        </p:txBody>
      </p:sp>
      <p:sp>
        <p:nvSpPr>
          <p:cNvPr id="4" name="Rectangle 1027"/>
          <p:cNvSpPr txBox="1">
            <a:spLocks noChangeArrowheads="1"/>
          </p:cNvSpPr>
          <p:nvPr/>
        </p:nvSpPr>
        <p:spPr bwMode="auto">
          <a:xfrm>
            <a:off x="653142" y="1981200"/>
            <a:ext cx="7500257"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sz="2400" dirty="0" smtClean="0">
                <a:solidFill>
                  <a:schemeClr val="bg1"/>
                </a:solidFill>
                <a:cs typeface="Times New Roman" pitchFamily="18" charset="0"/>
              </a:rPr>
              <a:t>       Stage of 		Days to	Inches of ET</a:t>
            </a:r>
          </a:p>
          <a:p>
            <a:pPr eaLnBrk="1" hangingPunct="1">
              <a:buFontTx/>
              <a:buNone/>
            </a:pPr>
            <a:r>
              <a:rPr lang="en-US" sz="2400" u="sng" dirty="0" smtClean="0">
                <a:solidFill>
                  <a:schemeClr val="bg1"/>
                </a:solidFill>
                <a:cs typeface="Times New Roman" pitchFamily="18" charset="0"/>
              </a:rPr>
              <a:t>    Plant Growth</a:t>
            </a:r>
            <a:r>
              <a:rPr lang="en-US" sz="2400" dirty="0" smtClean="0">
                <a:solidFill>
                  <a:schemeClr val="bg1"/>
                </a:solidFill>
                <a:cs typeface="Times New Roman" pitchFamily="18" charset="0"/>
              </a:rPr>
              <a:t>		</a:t>
            </a:r>
            <a:r>
              <a:rPr lang="en-US" sz="2400" u="sng" dirty="0" smtClean="0">
                <a:solidFill>
                  <a:schemeClr val="bg1"/>
                </a:solidFill>
                <a:cs typeface="Times New Roman" pitchFamily="18" charset="0"/>
              </a:rPr>
              <a:t>Maturity </a:t>
            </a:r>
            <a:r>
              <a:rPr lang="en-US" sz="2400" dirty="0" smtClean="0">
                <a:solidFill>
                  <a:schemeClr val="bg1"/>
                </a:solidFill>
                <a:cs typeface="Times New Roman" pitchFamily="18" charset="0"/>
              </a:rPr>
              <a:t>	</a:t>
            </a:r>
            <a:r>
              <a:rPr lang="en-US" sz="2400" u="sng" dirty="0" smtClean="0">
                <a:solidFill>
                  <a:schemeClr val="bg1"/>
                </a:solidFill>
                <a:cs typeface="Times New Roman" pitchFamily="18" charset="0"/>
              </a:rPr>
              <a:t>to Maturity  </a:t>
            </a:r>
            <a:r>
              <a:rPr lang="en-US" sz="2400" dirty="0" smtClean="0">
                <a:solidFill>
                  <a:schemeClr val="bg1"/>
                </a:solidFill>
                <a:cs typeface="Times New Roman" pitchFamily="18" charset="0"/>
              </a:rPr>
              <a:t> </a:t>
            </a:r>
          </a:p>
          <a:p>
            <a:pPr eaLnBrk="1" hangingPunct="1"/>
            <a:r>
              <a:rPr lang="en-US" sz="2400" dirty="0" smtClean="0">
                <a:solidFill>
                  <a:schemeClr val="bg1"/>
                </a:solidFill>
                <a:cs typeface="Times New Roman" pitchFamily="18" charset="0"/>
              </a:rPr>
              <a:t>   Blister			45 – 50 	7.0 – 7.5</a:t>
            </a:r>
          </a:p>
          <a:p>
            <a:pPr eaLnBrk="1" hangingPunct="1"/>
            <a:r>
              <a:rPr lang="en-US" sz="2400" dirty="0" smtClean="0">
                <a:solidFill>
                  <a:schemeClr val="bg1"/>
                </a:solidFill>
                <a:cs typeface="Times New Roman" pitchFamily="18" charset="0"/>
              </a:rPr>
              <a:t>   Milk			38 – 42	4.8 – 5.3</a:t>
            </a:r>
          </a:p>
          <a:p>
            <a:pPr eaLnBrk="1" hangingPunct="1"/>
            <a:r>
              <a:rPr lang="en-US" sz="2400" dirty="0" smtClean="0">
                <a:solidFill>
                  <a:schemeClr val="bg1"/>
                </a:solidFill>
                <a:cs typeface="Times New Roman" pitchFamily="18" charset="0"/>
              </a:rPr>
              <a:t>   Early Dent		30 – 35	3.2 – 3.6</a:t>
            </a:r>
          </a:p>
          <a:p>
            <a:pPr eaLnBrk="1" hangingPunct="1"/>
            <a:r>
              <a:rPr lang="en-US" sz="2400" dirty="0" smtClean="0">
                <a:solidFill>
                  <a:schemeClr val="bg1"/>
                </a:solidFill>
                <a:cs typeface="Times New Roman" pitchFamily="18" charset="0"/>
              </a:rPr>
              <a:t>   Full Dent		23 – 27	2.1 – 2.4</a:t>
            </a:r>
          </a:p>
          <a:p>
            <a:pPr eaLnBrk="1" hangingPunct="1"/>
            <a:r>
              <a:rPr lang="en-US" sz="2400" dirty="0" smtClean="0">
                <a:solidFill>
                  <a:schemeClr val="bg1"/>
                </a:solidFill>
                <a:cs typeface="Times New Roman" pitchFamily="18" charset="0"/>
              </a:rPr>
              <a:t>   ½ Milk Line		12 – 14	0.9 – 1.2	</a:t>
            </a:r>
          </a:p>
        </p:txBody>
      </p:sp>
    </p:spTree>
    <p:extLst>
      <p:ext uri="{BB962C8B-B14F-4D97-AF65-F5344CB8AC3E}">
        <p14:creationId xmlns:p14="http://schemas.microsoft.com/office/powerpoint/2010/main" xmlns="" val="30251413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ckbook3_Page_1.jpg"/>
          <p:cNvPicPr>
            <a:picLocks noChangeAspect="1"/>
          </p:cNvPicPr>
          <p:nvPr/>
        </p:nvPicPr>
        <p:blipFill>
          <a:blip r:embed="rId2" cstate="print"/>
          <a:stretch>
            <a:fillRect/>
          </a:stretch>
        </p:blipFill>
        <p:spPr>
          <a:xfrm>
            <a:off x="1922318" y="0"/>
            <a:ext cx="5299364"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ckbook3_Page_2.jpg"/>
          <p:cNvPicPr>
            <a:picLocks noChangeAspect="1"/>
          </p:cNvPicPr>
          <p:nvPr/>
        </p:nvPicPr>
        <p:blipFill>
          <a:blip r:embed="rId2" cstate="print"/>
          <a:stretch>
            <a:fillRect/>
          </a:stretch>
        </p:blipFill>
        <p:spPr>
          <a:xfrm>
            <a:off x="1922318" y="0"/>
            <a:ext cx="5299364"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 the top of the worksheet click on Chart</a:t>
            </a:r>
          </a:p>
          <a:p>
            <a:pPr lvl="1"/>
            <a:r>
              <a:rPr lang="en-US" dirty="0" smtClean="0"/>
              <a:t>You will have to scroll to the right and down </a:t>
            </a:r>
          </a:p>
          <a:p>
            <a:pPr lvl="1"/>
            <a:endParaRPr lang="en-US" dirty="0" smtClean="0"/>
          </a:p>
          <a:p>
            <a:r>
              <a:rPr lang="en-US" dirty="0" smtClean="0"/>
              <a:t>You will need to include this with year end report for EQIP </a:t>
            </a:r>
          </a:p>
          <a:p>
            <a:pPr lvl="1"/>
            <a:r>
              <a:rPr lang="en-US" dirty="0" smtClean="0"/>
              <a:t>Also include print off of worksheet (make sure to select only pages needed “1-5” or it will print 90 pages of blank columns)</a:t>
            </a:r>
          </a:p>
          <a:p>
            <a:pPr>
              <a:buNone/>
            </a:pPr>
            <a:endParaRPr lang="en-US" dirty="0"/>
          </a:p>
        </p:txBody>
      </p:sp>
      <p:sp>
        <p:nvSpPr>
          <p:cNvPr id="3" name="Title 2"/>
          <p:cNvSpPr>
            <a:spLocks noGrp="1"/>
          </p:cNvSpPr>
          <p:nvPr>
            <p:ph type="title"/>
          </p:nvPr>
        </p:nvSpPr>
        <p:spPr/>
        <p:txBody>
          <a:bodyPr/>
          <a:lstStyle/>
          <a:p>
            <a:r>
              <a:rPr lang="en-US" dirty="0" smtClean="0"/>
              <a:t>Creating Charts</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jpg"/>
          <p:cNvPicPr>
            <a:picLocks noChangeAspect="1"/>
          </p:cNvPicPr>
          <p:nvPr/>
        </p:nvPicPr>
        <p:blipFill>
          <a:blip r:embed="rId2" cstate="print"/>
          <a:stretch>
            <a:fillRect/>
          </a:stretch>
        </p:blipFill>
        <p:spPr>
          <a:xfrm>
            <a:off x="134470" y="0"/>
            <a:ext cx="8875059"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Have a Successful 2012 Season! </a:t>
            </a:r>
            <a:endParaRPr lang="en-US" dirty="0"/>
          </a:p>
        </p:txBody>
      </p:sp>
      <p:sp>
        <p:nvSpPr>
          <p:cNvPr id="3" name="Text Placeholder 2"/>
          <p:cNvSpPr>
            <a:spLocks noGrp="1"/>
          </p:cNvSpPr>
          <p:nvPr>
            <p:ph type="body" idx="2"/>
          </p:nvPr>
        </p:nvSpPr>
        <p:spPr>
          <a:xfrm>
            <a:off x="4419600" y="5638800"/>
            <a:ext cx="3974592" cy="630702"/>
          </a:xfrm>
        </p:spPr>
        <p:txBody>
          <a:bodyPr/>
          <a:lstStyle/>
          <a:p>
            <a:r>
              <a:rPr lang="en-US" dirty="0" smtClean="0"/>
              <a:t>Special Thanks to Arnold </a:t>
            </a:r>
            <a:r>
              <a:rPr lang="en-US" dirty="0" err="1" smtClean="0"/>
              <a:t>Rethemeier</a:t>
            </a:r>
            <a:r>
              <a:rPr lang="en-US" dirty="0" smtClean="0"/>
              <a:t> from East Ottertail SWCD</a:t>
            </a:r>
            <a:endParaRPr lang="en-US" dirty="0"/>
          </a:p>
        </p:txBody>
      </p:sp>
      <p:pic>
        <p:nvPicPr>
          <p:cNvPr id="5" name="Content Placeholder 4" descr="Water3.jpg"/>
          <p:cNvPicPr>
            <a:picLocks noGrp="1" noChangeAspect="1"/>
          </p:cNvPicPr>
          <p:nvPr>
            <p:ph sz="half" idx="1"/>
          </p:nvPr>
        </p:nvPicPr>
        <p:blipFill>
          <a:blip r:embed="rId2" cstate="print"/>
          <a:stretch>
            <a:fillRect/>
          </a:stretch>
        </p:blipFill>
        <p:spPr>
          <a:xfrm>
            <a:off x="1599428" y="274638"/>
            <a:ext cx="6110243" cy="45720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LogoHome.jpg"/>
          <p:cNvPicPr>
            <a:picLocks noChangeAspect="1"/>
          </p:cNvPicPr>
          <p:nvPr/>
        </p:nvPicPr>
        <p:blipFill>
          <a:blip r:embed="rId2" cstate="print"/>
          <a:stretch>
            <a:fillRect/>
          </a:stretch>
        </p:blipFill>
        <p:spPr>
          <a:xfrm>
            <a:off x="914400" y="762000"/>
            <a:ext cx="3305175" cy="1790700"/>
          </a:xfrm>
          <a:prstGeom prst="rect">
            <a:avLst/>
          </a:prstGeom>
        </p:spPr>
      </p:pic>
      <p:pic>
        <p:nvPicPr>
          <p:cNvPr id="3" name="Picture 2" descr="westcentral.jpg"/>
          <p:cNvPicPr>
            <a:picLocks noChangeAspect="1"/>
          </p:cNvPicPr>
          <p:nvPr/>
        </p:nvPicPr>
        <p:blipFill>
          <a:blip r:embed="rId3" cstate="print"/>
          <a:stretch>
            <a:fillRect/>
          </a:stretch>
        </p:blipFill>
        <p:spPr>
          <a:xfrm>
            <a:off x="838200" y="3924300"/>
            <a:ext cx="3114675" cy="876300"/>
          </a:xfrm>
          <a:prstGeom prst="rect">
            <a:avLst/>
          </a:prstGeom>
        </p:spPr>
      </p:pic>
      <p:pic>
        <p:nvPicPr>
          <p:cNvPr id="5" name="Picture 4" descr="mda.bmp"/>
          <p:cNvPicPr>
            <a:picLocks noChangeAspect="1"/>
          </p:cNvPicPr>
          <p:nvPr/>
        </p:nvPicPr>
        <p:blipFill>
          <a:blip r:embed="rId4" cstate="print"/>
          <a:stretch>
            <a:fillRect/>
          </a:stretch>
        </p:blipFill>
        <p:spPr>
          <a:xfrm>
            <a:off x="4572000" y="3886200"/>
            <a:ext cx="3812875" cy="914400"/>
          </a:xfrm>
          <a:prstGeom prst="rect">
            <a:avLst/>
          </a:prstGeom>
        </p:spPr>
      </p:pic>
      <p:pic>
        <p:nvPicPr>
          <p:cNvPr id="6" name="Picture 5" descr="usda.bmp"/>
          <p:cNvPicPr>
            <a:picLocks noChangeAspect="1"/>
          </p:cNvPicPr>
          <p:nvPr/>
        </p:nvPicPr>
        <p:blipFill>
          <a:blip r:embed="rId5" cstate="print"/>
          <a:stretch>
            <a:fillRect/>
          </a:stretch>
        </p:blipFill>
        <p:spPr>
          <a:xfrm>
            <a:off x="5105400" y="1219200"/>
            <a:ext cx="3180926" cy="990600"/>
          </a:xfrm>
          <a:prstGeom prst="rect">
            <a:avLst/>
          </a:prstGeom>
        </p:spPr>
      </p:pic>
      <p:sp>
        <p:nvSpPr>
          <p:cNvPr id="7" name="TextBox 6"/>
          <p:cNvSpPr txBox="1"/>
          <p:nvPr/>
        </p:nvSpPr>
        <p:spPr>
          <a:xfrm>
            <a:off x="914400" y="5410200"/>
            <a:ext cx="7391400" cy="646331"/>
          </a:xfrm>
          <a:prstGeom prst="rect">
            <a:avLst/>
          </a:prstGeom>
          <a:noFill/>
        </p:spPr>
        <p:txBody>
          <a:bodyPr wrap="square" rtlCol="0">
            <a:spAutoFit/>
          </a:bodyPr>
          <a:lstStyle/>
          <a:p>
            <a:r>
              <a:rPr lang="en-US" sz="1200" dirty="0" smtClean="0"/>
              <a:t>Pope SWCD and the USDA prohibits discrimination in all of their programs and activities on the basis of race, color, national origin, sex, religion, age disability, political beliefs, sexual orientation, and marital or family status.</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Find field and delineate </a:t>
            </a:r>
            <a:r>
              <a:rPr lang="en-US" dirty="0" smtClean="0">
                <a:solidFill>
                  <a:srgbClr val="FF0000"/>
                </a:solidFill>
              </a:rPr>
              <a:t>Area of Interest</a:t>
            </a:r>
            <a:endParaRPr lang="en-US" dirty="0" smtClean="0"/>
          </a:p>
          <a:p>
            <a:endParaRPr lang="en-US" dirty="0"/>
          </a:p>
        </p:txBody>
      </p:sp>
      <p:sp>
        <p:nvSpPr>
          <p:cNvPr id="3" name="Title 2"/>
          <p:cNvSpPr>
            <a:spLocks noGrp="1"/>
          </p:cNvSpPr>
          <p:nvPr>
            <p:ph type="title"/>
          </p:nvPr>
        </p:nvSpPr>
        <p:spPr>
          <a:xfrm>
            <a:off x="533400" y="304800"/>
            <a:ext cx="8229600" cy="1143000"/>
          </a:xfrm>
        </p:spPr>
        <p:txBody>
          <a:bodyPr/>
          <a:lstStyle/>
          <a:p>
            <a:r>
              <a:rPr lang="en-US" dirty="0" smtClean="0"/>
              <a:t>Soils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SS_Search.jpg"/>
          <p:cNvPicPr>
            <a:picLocks noGrp="1" noChangeAspect="1"/>
          </p:cNvPicPr>
          <p:nvPr>
            <p:ph idx="4294967295"/>
          </p:nvPr>
        </p:nvPicPr>
        <p:blipFill>
          <a:blip r:embed="rId2" cstate="print"/>
          <a:stretch>
            <a:fillRect/>
          </a:stretch>
        </p:blipFill>
        <p:spPr>
          <a:xfrm>
            <a:off x="2038350" y="7938"/>
            <a:ext cx="7105650" cy="6850062"/>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SS_AOI_Page_1.jpg"/>
          <p:cNvPicPr>
            <a:picLocks noChangeAspect="1"/>
          </p:cNvPicPr>
          <p:nvPr/>
        </p:nvPicPr>
        <p:blipFill>
          <a:blip r:embed="rId2" cstate="print"/>
          <a:stretch>
            <a:fillRect/>
          </a:stretch>
        </p:blipFill>
        <p:spPr>
          <a:xfrm>
            <a:off x="136154" y="0"/>
            <a:ext cx="8871692" cy="685800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1055</TotalTime>
  <Words>1569</Words>
  <Application>Microsoft Office PowerPoint</Application>
  <PresentationFormat>On-screen Show (4:3)</PresentationFormat>
  <Paragraphs>267</Paragraphs>
  <Slides>67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Concourse</vt:lpstr>
      <vt:lpstr>Clip</vt:lpstr>
      <vt:lpstr>Irrigation Scheduling using the Checkbook Method</vt:lpstr>
      <vt:lpstr>Why Use Irrigation Scheduling?</vt:lpstr>
      <vt:lpstr>Slide 3</vt:lpstr>
      <vt:lpstr>Slide 4</vt:lpstr>
      <vt:lpstr>The Basics to Getting Started</vt:lpstr>
      <vt:lpstr>Soils</vt:lpstr>
      <vt:lpstr>Soils</vt:lpstr>
      <vt:lpstr>Slide 8</vt:lpstr>
      <vt:lpstr>Slide 9</vt:lpstr>
      <vt:lpstr>Soils</vt:lpstr>
      <vt:lpstr>Slide 11</vt:lpstr>
      <vt:lpstr>Slide 12</vt:lpstr>
      <vt:lpstr>Slide 13</vt:lpstr>
      <vt:lpstr>Slide 14</vt:lpstr>
      <vt:lpstr>Slide 15</vt:lpstr>
      <vt:lpstr>Slide 16</vt:lpstr>
      <vt:lpstr>Slide 17</vt:lpstr>
      <vt:lpstr>Soils</vt:lpstr>
      <vt:lpstr>Slide 19</vt:lpstr>
      <vt:lpstr>Slide 20</vt:lpstr>
      <vt:lpstr>Slide 21</vt:lpstr>
      <vt:lpstr>Available Water Capacity</vt:lpstr>
      <vt:lpstr>Slide 23</vt:lpstr>
      <vt:lpstr>Slide 24</vt:lpstr>
      <vt:lpstr>Available Water Capacity</vt:lpstr>
      <vt:lpstr>Weather Data</vt:lpstr>
      <vt:lpstr>Rainfall &amp; Irrigation</vt:lpstr>
      <vt:lpstr>Slide 28</vt:lpstr>
      <vt:lpstr>2 or more Rain Gauges</vt:lpstr>
      <vt:lpstr>Climatology Data Retrieval</vt:lpstr>
      <vt:lpstr>Slide 31</vt:lpstr>
      <vt:lpstr>Slide 32</vt:lpstr>
      <vt:lpstr>Slide 33</vt:lpstr>
      <vt:lpstr>Slide 34</vt:lpstr>
      <vt:lpstr>Rosholt Weather Station</vt:lpstr>
      <vt:lpstr>Slide 36</vt:lpstr>
      <vt:lpstr>Estimated ET Potentials</vt:lpstr>
      <vt:lpstr>Favorite Weather Site or News</vt:lpstr>
      <vt:lpstr>Irrigation Scheduling Worksheet</vt:lpstr>
      <vt:lpstr>Slide 40</vt:lpstr>
      <vt:lpstr>Slide 41</vt:lpstr>
      <vt:lpstr>Slide 42</vt:lpstr>
      <vt:lpstr>Slide 43</vt:lpstr>
      <vt:lpstr>Irrigation Scheduling Worksheet</vt:lpstr>
      <vt:lpstr>Slide 45</vt:lpstr>
      <vt:lpstr>Estimating Soil Moisture by Feel and Appearance</vt:lpstr>
      <vt:lpstr>Estimating Soil Moisture Percentages</vt:lpstr>
      <vt:lpstr>Slide 48</vt:lpstr>
      <vt:lpstr>Slide 49</vt:lpstr>
      <vt:lpstr>Slide 50</vt:lpstr>
      <vt:lpstr>Know Your Center Pivot!!!</vt:lpstr>
      <vt:lpstr>Center Pivot Rotation Time</vt:lpstr>
      <vt:lpstr>Know your Center Pivot!!  Rotation Time and Water Application Depth   - Example -</vt:lpstr>
      <vt:lpstr>Slide 54</vt:lpstr>
      <vt:lpstr>Irrigation Scheduling – Daily Decisions</vt:lpstr>
      <vt:lpstr>Water Management During Early Greenup</vt:lpstr>
      <vt:lpstr>Water Management During Flowering and Fruit Development</vt:lpstr>
      <vt:lpstr>Slide 58</vt:lpstr>
      <vt:lpstr>Slide 59</vt:lpstr>
      <vt:lpstr>Slide 60</vt:lpstr>
      <vt:lpstr>Corn Water Use to Maturity Projections</vt:lpstr>
      <vt:lpstr>Slide 62</vt:lpstr>
      <vt:lpstr>Slide 63</vt:lpstr>
      <vt:lpstr>Creating Charts</vt:lpstr>
      <vt:lpstr>Slide 65</vt:lpstr>
      <vt:lpstr>Have a Successful 2012 Season! </vt:lpstr>
      <vt:lpstr>Slide 67</vt:lpstr>
    </vt:vector>
  </TitlesOfParts>
  <Company>USDA OCIO-ITS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Irrigation Scheduling using the Checkbook Method</dc:title>
  <dc:creator>matthew.fischer</dc:creator>
  <cp:lastModifiedBy>matthew.fischer</cp:lastModifiedBy>
  <cp:revision>70</cp:revision>
  <dcterms:created xsi:type="dcterms:W3CDTF">2012-05-18T16:30:10Z</dcterms:created>
  <dcterms:modified xsi:type="dcterms:W3CDTF">2012-05-22T20:18:05Z</dcterms:modified>
</cp:coreProperties>
</file>